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30"/>
  </p:notesMasterIdLst>
  <p:handoutMasterIdLst>
    <p:handoutMasterId r:id="rId31"/>
  </p:handoutMasterIdLst>
  <p:sldIdLst>
    <p:sldId id="769" r:id="rId7"/>
    <p:sldId id="1632" r:id="rId8"/>
    <p:sldId id="1576" r:id="rId9"/>
    <p:sldId id="1526" r:id="rId10"/>
    <p:sldId id="1527" r:id="rId11"/>
    <p:sldId id="1658" r:id="rId12"/>
    <p:sldId id="1592" r:id="rId13"/>
    <p:sldId id="1582" r:id="rId14"/>
    <p:sldId id="1594" r:id="rId15"/>
    <p:sldId id="1625" r:id="rId16"/>
    <p:sldId id="1589" r:id="rId17"/>
    <p:sldId id="1627" r:id="rId18"/>
    <p:sldId id="1626" r:id="rId19"/>
    <p:sldId id="1628" r:id="rId20"/>
    <p:sldId id="1602" r:id="rId21"/>
    <p:sldId id="1629" r:id="rId22"/>
    <p:sldId id="1608" r:id="rId23"/>
    <p:sldId id="1581" r:id="rId24"/>
    <p:sldId id="1565" r:id="rId25"/>
    <p:sldId id="1357" r:id="rId26"/>
    <p:sldId id="1623" r:id="rId27"/>
    <p:sldId id="1587" r:id="rId28"/>
    <p:sldId id="1539" r:id="rId2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6094" autoAdjust="0"/>
  </p:normalViewPr>
  <p:slideViewPr>
    <p:cSldViewPr snapToGrid="0" showGuides="1">
      <p:cViewPr varScale="1">
        <p:scale>
          <a:sx n="146" d="100"/>
          <a:sy n="146" d="100"/>
        </p:scale>
        <p:origin x="92" y="72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microsoft.com/office/2016/11/relationships/changesInfo" Target="changesInfos/changesInfo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AFB3A8C3-A19A-45C2-BCF6-3169346EB374}"/>
    <pc:docChg chg="modSld">
      <pc:chgData name="Drgona, Jan" userId="8107277a-43fb-42e1-8aa0-684adf187181" providerId="ADAL" clId="{AFB3A8C3-A19A-45C2-BCF6-3169346EB374}" dt="2024-11-07T05:07:42.746" v="0" actId="729"/>
      <pc:docMkLst>
        <pc:docMk/>
      </pc:docMkLst>
      <pc:sldChg chg="mod modShow">
        <pc:chgData name="Drgona, Jan" userId="8107277a-43fb-42e1-8aa0-684adf187181" providerId="ADAL" clId="{AFB3A8C3-A19A-45C2-BCF6-3169346EB374}" dt="2024-11-07T05:07:42.746" v="0" actId="729"/>
        <pc:sldMkLst>
          <pc:docMk/>
          <pc:sldMk cId="2673599166" sldId="1531"/>
        </pc:sldMkLst>
      </pc:sldChg>
    </pc:docChg>
  </pc:docChgLst>
  <pc:docChgLst>
    <pc:chgData name="Drgona, Jan" userId="8107277a-43fb-42e1-8aa0-684adf187181" providerId="ADAL" clId="{299CA028-6463-4E89-A484-56532AB6C869}"/>
    <pc:docChg chg="undo custSel addSld modSld sldOrd">
      <pc:chgData name="Drgona, Jan" userId="8107277a-43fb-42e1-8aa0-684adf187181" providerId="ADAL" clId="{299CA028-6463-4E89-A484-56532AB6C869}" dt="2024-09-05T16:19:58.018" v="302" actId="14100"/>
      <pc:docMkLst>
        <pc:docMk/>
      </pc:docMkLst>
      <pc:sldChg chg="modSp add mod ord">
        <pc:chgData name="Drgona, Jan" userId="8107277a-43fb-42e1-8aa0-684adf187181" providerId="ADAL" clId="{299CA028-6463-4E89-A484-56532AB6C869}" dt="2024-09-05T16:04:41.035" v="283" actId="20577"/>
        <pc:sldMkLst>
          <pc:docMk/>
          <pc:sldMk cId="2673599166" sldId="1531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2673599166" sldId="1531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4:11.745" v="267" actId="20577"/>
          <ac:spMkLst>
            <pc:docMk/>
            <pc:sldMk cId="2673599166" sldId="1531"/>
            <ac:spMk id="7" creationId="{45127215-EE98-4689-AF10-0BED9331B992}"/>
          </ac:spMkLst>
        </pc:spChg>
        <pc:spChg chg="mod">
          <ac:chgData name="Drgona, Jan" userId="8107277a-43fb-42e1-8aa0-684adf187181" providerId="ADAL" clId="{299CA028-6463-4E89-A484-56532AB6C869}" dt="2024-09-05T16:04:41.035" v="283" actId="20577"/>
          <ac:spMkLst>
            <pc:docMk/>
            <pc:sldMk cId="2673599166" sldId="1531"/>
            <ac:spMk id="12" creationId="{FD77B159-7718-027F-8F33-EF5E98A0640F}"/>
          </ac:spMkLst>
        </pc:spChg>
      </pc:sldChg>
      <pc:sldChg chg="modSp mod">
        <pc:chgData name="Drgona, Jan" userId="8107277a-43fb-42e1-8aa0-684adf187181" providerId="ADAL" clId="{299CA028-6463-4E89-A484-56532AB6C869}" dt="2024-09-05T00:42:45.881" v="244" actId="108"/>
        <pc:sldMkLst>
          <pc:docMk/>
          <pc:sldMk cId="3649149362" sldId="1565"/>
        </pc:sldMkLst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8" creationId="{46F12F53-441B-45F6-9781-158C8416EBCC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9" creationId="{67F8BD0C-7071-B19E-BADF-328D909D22AB}"/>
          </ac:spMkLst>
        </pc:spChg>
        <pc:spChg chg="mod">
          <ac:chgData name="Drgona, Jan" userId="8107277a-43fb-42e1-8aa0-684adf187181" providerId="ADAL" clId="{299CA028-6463-4E89-A484-56532AB6C869}" dt="2024-09-05T00:42:45.881" v="244" actId="108"/>
          <ac:spMkLst>
            <pc:docMk/>
            <pc:sldMk cId="3649149362" sldId="1565"/>
            <ac:spMk id="10" creationId="{542A8E21-935D-E03F-09B7-F08F02A829BB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5" creationId="{BD404F72-37F0-A9BD-4C22-1637010DD3C4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9" creationId="{AE5AA082-BA78-DC4B-B0D6-B5C472B5BA3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6" creationId="{141192A8-26E6-2888-4BC3-1A88BF33A68D}"/>
          </ac:spMkLst>
        </pc:spChg>
        <pc:spChg chg="mod">
          <ac:chgData name="Drgona, Jan" userId="8107277a-43fb-42e1-8aa0-684adf187181" providerId="ADAL" clId="{299CA028-6463-4E89-A484-56532AB6C869}" dt="2024-09-05T00:38:27.013" v="206" actId="14100"/>
          <ac:spMkLst>
            <pc:docMk/>
            <pc:sldMk cId="3649149362" sldId="1565"/>
            <ac:spMk id="27" creationId="{3ED2EBDD-AD33-4C52-BFE0-7A3656EE491E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9" creationId="{0CDA758C-B01A-FB70-C26A-7804CABA986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30" creationId="{E70BEF49-279B-A8C9-3E31-DC5350BA0B7B}"/>
          </ac:spMkLst>
        </pc:sp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" creationId="{1A5328E4-03D2-A48F-16E0-0CB15A2067E7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3" creationId="{59B78B88-6E76-12F6-FFCA-1A5669A64479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6" creationId="{001C59AE-AB62-D444-9B1F-8C6E5B38976C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0" creationId="{A3B78A84-72A5-A660-7A2D-3E8EC2CC3E9E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2" creationId="{09A639CD-C459-4EEF-A39C-7F2D80B7F5ED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5" creationId="{B7171530-8EBD-91B8-0D35-60D23E1E4BF7}"/>
          </ac:picMkLst>
        </pc:picChg>
      </pc:sldChg>
      <pc:sldChg chg="modSp add mod ord modShow">
        <pc:chgData name="Drgona, Jan" userId="8107277a-43fb-42e1-8aa0-684adf187181" providerId="ADAL" clId="{299CA028-6463-4E89-A484-56532AB6C869}" dt="2024-09-05T16:06:15.109" v="286"/>
        <pc:sldMkLst>
          <pc:docMk/>
          <pc:sldMk cId="3127309935" sldId="1579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3127309935" sldId="1579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3:58.182" v="252" actId="20577"/>
          <ac:spMkLst>
            <pc:docMk/>
            <pc:sldMk cId="3127309935" sldId="1579"/>
            <ac:spMk id="7" creationId="{45127215-EE98-4689-AF10-0BED9331B992}"/>
          </ac:spMkLst>
        </pc:spChg>
        <pc:picChg chg="mod">
          <ac:chgData name="Drgona, Jan" userId="8107277a-43fb-42e1-8aa0-684adf187181" providerId="ADAL" clId="{299CA028-6463-4E89-A484-56532AB6C869}" dt="2024-09-05T16:04:04.512" v="253" actId="1076"/>
          <ac:picMkLst>
            <pc:docMk/>
            <pc:sldMk cId="3127309935" sldId="1579"/>
            <ac:picMk id="5" creationId="{6F81BAE7-9C85-A790-6243-D6D338E9E20B}"/>
          </ac:picMkLst>
        </pc:picChg>
      </pc:sldChg>
      <pc:sldChg chg="modSp mod">
        <pc:chgData name="Drgona, Jan" userId="8107277a-43fb-42e1-8aa0-684adf187181" providerId="ADAL" clId="{299CA028-6463-4E89-A484-56532AB6C869}" dt="2024-09-05T00:39:02.160" v="213" actId="1076"/>
        <pc:sldMkLst>
          <pc:docMk/>
          <pc:sldMk cId="2336298119" sldId="1587"/>
        </pc:sldMkLst>
        <pc:spChg chg="mod">
          <ac:chgData name="Drgona, Jan" userId="8107277a-43fb-42e1-8aa0-684adf187181" providerId="ADAL" clId="{299CA028-6463-4E89-A484-56532AB6C869}" dt="2024-09-05T00:38:40.201" v="207" actId="14100"/>
          <ac:spMkLst>
            <pc:docMk/>
            <pc:sldMk cId="2336298119" sldId="1587"/>
            <ac:spMk id="7" creationId="{23D56FBB-5EBB-2A2E-9ADF-1F33B2E221EC}"/>
          </ac:spMkLst>
        </pc:spChg>
        <pc:spChg chg="mod">
          <ac:chgData name="Drgona, Jan" userId="8107277a-43fb-42e1-8aa0-684adf187181" providerId="ADAL" clId="{299CA028-6463-4E89-A484-56532AB6C869}" dt="2024-09-05T00:38:52.011" v="212" actId="404"/>
          <ac:spMkLst>
            <pc:docMk/>
            <pc:sldMk cId="2336298119" sldId="1587"/>
            <ac:spMk id="8" creationId="{A71B3727-CFAA-0260-BD00-C53EEA35EDAA}"/>
          </ac:spMkLst>
        </pc:spChg>
        <pc:spChg chg="mod">
          <ac:chgData name="Drgona, Jan" userId="8107277a-43fb-42e1-8aa0-684adf187181" providerId="ADAL" clId="{299CA028-6463-4E89-A484-56532AB6C869}" dt="2024-09-05T00:39:02.160" v="213" actId="1076"/>
          <ac:spMkLst>
            <pc:docMk/>
            <pc:sldMk cId="2336298119" sldId="1587"/>
            <ac:spMk id="9" creationId="{03EE05DE-9378-6A1D-FDA2-E8727193323F}"/>
          </ac:spMkLst>
        </pc:spChg>
      </pc:sldChg>
      <pc:sldChg chg="modSp mod">
        <pc:chgData name="Drgona, Jan" userId="8107277a-43fb-42e1-8aa0-684adf187181" providerId="ADAL" clId="{299CA028-6463-4E89-A484-56532AB6C869}" dt="2024-09-05T00:32:28.024" v="5" actId="1076"/>
        <pc:sldMkLst>
          <pc:docMk/>
          <pc:sldMk cId="1425547273" sldId="1592"/>
        </pc:sldMkLst>
        <pc:spChg chg="mod">
          <ac:chgData name="Drgona, Jan" userId="8107277a-43fb-42e1-8aa0-684adf187181" providerId="ADAL" clId="{299CA028-6463-4E89-A484-56532AB6C869}" dt="2024-09-05T00:32:12.628" v="2" actId="1076"/>
          <ac:spMkLst>
            <pc:docMk/>
            <pc:sldMk cId="1425547273" sldId="1592"/>
            <ac:spMk id="3" creationId="{61CDB1FC-7BF1-0AD2-F81A-F8A049076CB0}"/>
          </ac:spMkLst>
        </pc:spChg>
        <pc:spChg chg="mod">
          <ac:chgData name="Drgona, Jan" userId="8107277a-43fb-42e1-8aa0-684adf187181" providerId="ADAL" clId="{299CA028-6463-4E89-A484-56532AB6C869}" dt="2024-09-05T00:32:28.024" v="5" actId="1076"/>
          <ac:spMkLst>
            <pc:docMk/>
            <pc:sldMk cId="1425547273" sldId="1592"/>
            <ac:spMk id="4" creationId="{CB14663D-8920-E6E3-128C-FE58E4D28F26}"/>
          </ac:spMkLst>
        </pc:spChg>
        <pc:spChg chg="mod">
          <ac:chgData name="Drgona, Jan" userId="8107277a-43fb-42e1-8aa0-684adf187181" providerId="ADAL" clId="{299CA028-6463-4E89-A484-56532AB6C869}" dt="2024-09-05T00:32:23.948" v="4" actId="14100"/>
          <ac:spMkLst>
            <pc:docMk/>
            <pc:sldMk cId="1425547273" sldId="1592"/>
            <ac:spMk id="19" creationId="{E6A79639-4A1E-948F-7D1D-0325CBC5C230}"/>
          </ac:spMkLst>
        </pc:spChg>
        <pc:spChg chg="mod">
          <ac:chgData name="Drgona, Jan" userId="8107277a-43fb-42e1-8aa0-684adf187181" providerId="ADAL" clId="{299CA028-6463-4E89-A484-56532AB6C869}" dt="2024-09-05T00:32:17.782" v="3" actId="14100"/>
          <ac:spMkLst>
            <pc:docMk/>
            <pc:sldMk cId="1425547273" sldId="1592"/>
            <ac:spMk id="38" creationId="{C9BF1444-DA25-DA3F-F00C-7A3E962AD2E8}"/>
          </ac:spMkLst>
        </pc:spChg>
        <pc:picChg chg="mod">
          <ac:chgData name="Drgona, Jan" userId="8107277a-43fb-42e1-8aa0-684adf187181" providerId="ADAL" clId="{299CA028-6463-4E89-A484-56532AB6C869}" dt="2024-09-05T00:32:12.628" v="2" actId="1076"/>
          <ac:picMkLst>
            <pc:docMk/>
            <pc:sldMk cId="1425547273" sldId="1592"/>
            <ac:picMk id="1026" creationId="{4816AD61-FFD6-A3A0-1E55-F480F8405AF3}"/>
          </ac:picMkLst>
        </pc:picChg>
      </pc:sldChg>
      <pc:sldChg chg="modSp mod">
        <pc:chgData name="Drgona, Jan" userId="8107277a-43fb-42e1-8aa0-684adf187181" providerId="ADAL" clId="{299CA028-6463-4E89-A484-56532AB6C869}" dt="2024-09-05T00:33:49.419" v="15" actId="14100"/>
        <pc:sldMkLst>
          <pc:docMk/>
          <pc:sldMk cId="3821775337" sldId="1594"/>
        </pc:sldMkLst>
        <pc:spChg chg="mod">
          <ac:chgData name="Drgona, Jan" userId="8107277a-43fb-42e1-8aa0-684adf187181" providerId="ADAL" clId="{299CA028-6463-4E89-A484-56532AB6C869}" dt="2024-09-05T00:33:49.419" v="15" actId="14100"/>
          <ac:spMkLst>
            <pc:docMk/>
            <pc:sldMk cId="3821775337" sldId="1594"/>
            <ac:spMk id="3" creationId="{39F1E5A7-093D-32DC-A5F2-EC09E8B544A9}"/>
          </ac:spMkLst>
        </pc:spChg>
        <pc:picChg chg="mod">
          <ac:chgData name="Drgona, Jan" userId="8107277a-43fb-42e1-8aa0-684adf187181" providerId="ADAL" clId="{299CA028-6463-4E89-A484-56532AB6C869}" dt="2024-09-05T00:33:30.924" v="12" actId="14100"/>
          <ac:picMkLst>
            <pc:docMk/>
            <pc:sldMk cId="3821775337" sldId="1594"/>
            <ac:picMk id="6" creationId="{ABEFA9B1-2C08-42EC-C4C3-C8209A81978D}"/>
          </ac:picMkLst>
        </pc:picChg>
      </pc:sldChg>
      <pc:sldChg chg="modSp mod">
        <pc:chgData name="Drgona, Jan" userId="8107277a-43fb-42e1-8aa0-684adf187181" providerId="ADAL" clId="{299CA028-6463-4E89-A484-56532AB6C869}" dt="2024-09-05T00:33:03.447" v="9" actId="1076"/>
        <pc:sldMkLst>
          <pc:docMk/>
          <pc:sldMk cId="3303928088" sldId="1595"/>
        </pc:sldMkLst>
        <pc:spChg chg="mod">
          <ac:chgData name="Drgona, Jan" userId="8107277a-43fb-42e1-8aa0-684adf187181" providerId="ADAL" clId="{299CA028-6463-4E89-A484-56532AB6C869}" dt="2024-09-05T00:32:55.980" v="7" actId="14100"/>
          <ac:spMkLst>
            <pc:docMk/>
            <pc:sldMk cId="3303928088" sldId="1595"/>
            <ac:spMk id="2" creationId="{7F5FD97D-AD65-A14D-A584-DF7F474A1613}"/>
          </ac:spMkLst>
        </pc:spChg>
        <pc:spChg chg="mod">
          <ac:chgData name="Drgona, Jan" userId="8107277a-43fb-42e1-8aa0-684adf187181" providerId="ADAL" clId="{299CA028-6463-4E89-A484-56532AB6C869}" dt="2024-09-05T00:33:03.447" v="9" actId="1076"/>
          <ac:spMkLst>
            <pc:docMk/>
            <pc:sldMk cId="3303928088" sldId="1595"/>
            <ac:spMk id="10" creationId="{D8FCF259-1334-3940-8D43-7E6D530433B1}"/>
          </ac:spMkLst>
        </pc:sp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3" creationId="{2000D576-431B-75D7-406E-E8D7084D8C07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7" creationId="{233AB21D-F841-4AC7-9219-6EAD14BF5341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8" creationId="{E2ED8641-EF8F-B7A0-AF2F-F7B29B21DD22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1" creationId="{C031D5F6-A634-B2BF-0E29-913F808BD07B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3" creationId="{2CEC5465-275E-AFE9-FD8B-746637EDAE3A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026" creationId="{0E6F35B2-2558-B899-0E30-D5ED03C91F8B}"/>
          </ac:picMkLst>
        </pc:picChg>
      </pc:sldChg>
      <pc:sldChg chg="modSp mod">
        <pc:chgData name="Drgona, Jan" userId="8107277a-43fb-42e1-8aa0-684adf187181" providerId="ADAL" clId="{299CA028-6463-4E89-A484-56532AB6C869}" dt="2024-09-05T16:19:58.018" v="302" actId="14100"/>
        <pc:sldMkLst>
          <pc:docMk/>
          <pc:sldMk cId="4026062904" sldId="1599"/>
        </pc:sldMkLst>
        <pc:spChg chg="mod">
          <ac:chgData name="Drgona, Jan" userId="8107277a-43fb-42e1-8aa0-684adf187181" providerId="ADAL" clId="{299CA028-6463-4E89-A484-56532AB6C869}" dt="2024-09-05T00:34:42.804" v="63" actId="14100"/>
          <ac:spMkLst>
            <pc:docMk/>
            <pc:sldMk cId="4026062904" sldId="159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9.153" v="229" actId="108"/>
          <ac:spMkLst>
            <pc:docMk/>
            <pc:sldMk cId="4026062904" sldId="1599"/>
            <ac:spMk id="8" creationId="{18532A01-A2CC-A8FF-84E4-D2E834BC75C7}"/>
          </ac:spMkLst>
        </pc:spChg>
        <pc:spChg chg="mod">
          <ac:chgData name="Drgona, Jan" userId="8107277a-43fb-42e1-8aa0-684adf187181" providerId="ADAL" clId="{299CA028-6463-4E89-A484-56532AB6C869}" dt="2024-09-05T16:19:58.018" v="302" actId="14100"/>
          <ac:spMkLst>
            <pc:docMk/>
            <pc:sldMk cId="4026062904" sldId="1599"/>
            <ac:spMk id="9" creationId="{4DC3C3CF-C788-D1E4-542A-39ADAA8FEC55}"/>
          </ac:spMkLst>
        </pc:spChg>
        <pc:picChg chg="mod">
          <ac:chgData name="Drgona, Jan" userId="8107277a-43fb-42e1-8aa0-684adf187181" providerId="ADAL" clId="{299CA028-6463-4E89-A484-56532AB6C869}" dt="2024-09-05T00:36:05.982" v="174" actId="1038"/>
          <ac:picMkLst>
            <pc:docMk/>
            <pc:sldMk cId="4026062904" sldId="159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4:59.441" v="102" actId="1037"/>
          <ac:picMkLst>
            <pc:docMk/>
            <pc:sldMk cId="4026062904" sldId="1599"/>
            <ac:picMk id="10" creationId="{A293C3AF-3A51-18E2-53DD-B71C65A2053A}"/>
          </ac:picMkLst>
        </pc:picChg>
      </pc:sldChg>
      <pc:sldChg chg="modSp mod">
        <pc:chgData name="Drgona, Jan" userId="8107277a-43fb-42e1-8aa0-684adf187181" providerId="ADAL" clId="{299CA028-6463-4E89-A484-56532AB6C869}" dt="2024-09-05T00:41:33.954" v="228" actId="1076"/>
        <pc:sldMkLst>
          <pc:docMk/>
          <pc:sldMk cId="3356209294" sldId="1600"/>
        </pc:sldMkLst>
        <pc:spChg chg="mod">
          <ac:chgData name="Drgona, Jan" userId="8107277a-43fb-42e1-8aa0-684adf187181" providerId="ADAL" clId="{299CA028-6463-4E89-A484-56532AB6C869}" dt="2024-09-05T00:33:57.904" v="16" actId="14100"/>
          <ac:spMkLst>
            <pc:docMk/>
            <pc:sldMk cId="3356209294" sldId="1600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3.954" v="228" actId="1076"/>
          <ac:spMkLst>
            <pc:docMk/>
            <pc:sldMk cId="3356209294" sldId="1600"/>
            <ac:spMk id="8" creationId="{C350D5E0-80A9-056A-11F4-BCC0D2809340}"/>
          </ac:spMkLst>
        </pc:spChg>
        <pc:spChg chg="mod">
          <ac:chgData name="Drgona, Jan" userId="8107277a-43fb-42e1-8aa0-684adf187181" providerId="ADAL" clId="{299CA028-6463-4E89-A484-56532AB6C869}" dt="2024-09-05T00:41:27.063" v="226" actId="255"/>
          <ac:spMkLst>
            <pc:docMk/>
            <pc:sldMk cId="3356209294" sldId="1600"/>
            <ac:spMk id="9" creationId="{BBF28771-C683-0FFE-C8CE-6F4CEED02D87}"/>
          </ac:spMkLst>
        </pc:spChg>
        <pc:picChg chg="mod">
          <ac:chgData name="Drgona, Jan" userId="8107277a-43fb-42e1-8aa0-684adf187181" providerId="ADAL" clId="{299CA028-6463-4E89-A484-56532AB6C869}" dt="2024-09-05T00:36:18.746" v="177" actId="1036"/>
          <ac:picMkLst>
            <pc:docMk/>
            <pc:sldMk cId="3356209294" sldId="1600"/>
            <ac:picMk id="5" creationId="{352265D4-3E63-43A3-E052-0E43009B03B8}"/>
          </ac:picMkLst>
        </pc:picChg>
        <pc:picChg chg="mod">
          <ac:chgData name="Drgona, Jan" userId="8107277a-43fb-42e1-8aa0-684adf187181" providerId="ADAL" clId="{299CA028-6463-4E89-A484-56532AB6C869}" dt="2024-09-05T00:34:34.242" v="62" actId="1037"/>
          <ac:picMkLst>
            <pc:docMk/>
            <pc:sldMk cId="3356209294" sldId="1600"/>
            <ac:picMk id="6" creationId="{5FDF1404-289B-4824-50A5-5D4E71805399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3" creationId="{0C7D7B29-AAF4-3344-32D4-12B6CED16B0D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9" creationId="{633857A7-A3F1-5133-8038-CFCB6B347A15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21" creationId="{FE5DB062-2717-BBE9-4A7F-7F6DBF95A713}"/>
          </ac:picMkLst>
        </pc:picChg>
      </pc:sldChg>
      <pc:sldChg chg="modSp mod">
        <pc:chgData name="Drgona, Jan" userId="8107277a-43fb-42e1-8aa0-684adf187181" providerId="ADAL" clId="{299CA028-6463-4E89-A484-56532AB6C869}" dt="2024-09-05T00:42:03.819" v="236" actId="108"/>
        <pc:sldMkLst>
          <pc:docMk/>
          <pc:sldMk cId="1886607106" sldId="1607"/>
        </pc:sldMkLst>
        <pc:spChg chg="mod">
          <ac:chgData name="Drgona, Jan" userId="8107277a-43fb-42e1-8aa0-684adf187181" providerId="ADAL" clId="{299CA028-6463-4E89-A484-56532AB6C869}" dt="2024-09-05T00:36:28.125" v="178" actId="14100"/>
          <ac:spMkLst>
            <pc:docMk/>
            <pc:sldMk cId="1886607106" sldId="1607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55.559" v="235" actId="108"/>
          <ac:spMkLst>
            <pc:docMk/>
            <pc:sldMk cId="1886607106" sldId="1607"/>
            <ac:spMk id="5" creationId="{3AD07F18-0758-39E3-2427-63D5C2C7B08D}"/>
          </ac:spMkLst>
        </pc:spChg>
        <pc:spChg chg="mod">
          <ac:chgData name="Drgona, Jan" userId="8107277a-43fb-42e1-8aa0-684adf187181" providerId="ADAL" clId="{299CA028-6463-4E89-A484-56532AB6C869}" dt="2024-09-05T00:42:03.819" v="236" actId="108"/>
          <ac:spMkLst>
            <pc:docMk/>
            <pc:sldMk cId="1886607106" sldId="1607"/>
            <ac:spMk id="6" creationId="{E4E989F2-BFD3-1F4E-6968-E64609A08C7D}"/>
          </ac:spMkLst>
        </pc:spChg>
        <pc:spChg chg="mod">
          <ac:chgData name="Drgona, Jan" userId="8107277a-43fb-42e1-8aa0-684adf187181" providerId="ADAL" clId="{299CA028-6463-4E89-A484-56532AB6C869}" dt="2024-09-05T00:36:43.348" v="181" actId="1076"/>
          <ac:spMkLst>
            <pc:docMk/>
            <pc:sldMk cId="1886607106" sldId="1607"/>
            <ac:spMk id="10" creationId="{FA997836-43CD-14FB-70E9-865614AC72FD}"/>
          </ac:spMkLst>
        </pc:spChg>
        <pc:picChg chg="mod">
          <ac:chgData name="Drgona, Jan" userId="8107277a-43fb-42e1-8aa0-684adf187181" providerId="ADAL" clId="{299CA028-6463-4E89-A484-56532AB6C869}" dt="2024-09-05T00:37:45.385" v="200" actId="1035"/>
          <ac:picMkLst>
            <pc:docMk/>
            <pc:sldMk cId="1886607106" sldId="1607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6:50.009" v="183" actId="1076"/>
          <ac:picMkLst>
            <pc:docMk/>
            <pc:sldMk cId="1886607106" sldId="1607"/>
            <ac:picMk id="8" creationId="{3F072CA9-39A8-5E3D-B80D-3D647A550927}"/>
          </ac:picMkLst>
        </pc:picChg>
        <pc:picChg chg="mod">
          <ac:chgData name="Drgona, Jan" userId="8107277a-43fb-42e1-8aa0-684adf187181" providerId="ADAL" clId="{299CA028-6463-4E89-A484-56532AB6C869}" dt="2024-09-05T00:36:35.971" v="180" actId="1076"/>
          <ac:picMkLst>
            <pc:docMk/>
            <pc:sldMk cId="1886607106" sldId="1607"/>
            <ac:picMk id="5122" creationId="{C40849F6-593A-4EA0-F6B2-517253C2054F}"/>
          </ac:picMkLst>
        </pc:picChg>
      </pc:sldChg>
      <pc:sldChg chg="modSp mod">
        <pc:chgData name="Drgona, Jan" userId="8107277a-43fb-42e1-8aa0-684adf187181" providerId="ADAL" clId="{299CA028-6463-4E89-A484-56532AB6C869}" dt="2024-09-05T00:42:31.712" v="243" actId="14100"/>
        <pc:sldMkLst>
          <pc:docMk/>
          <pc:sldMk cId="4096563906" sldId="1609"/>
        </pc:sldMkLst>
        <pc:spChg chg="mod">
          <ac:chgData name="Drgona, Jan" userId="8107277a-43fb-42e1-8aa0-684adf187181" providerId="ADAL" clId="{299CA028-6463-4E89-A484-56532AB6C869}" dt="2024-09-05T00:37:21.361" v="189" actId="14100"/>
          <ac:spMkLst>
            <pc:docMk/>
            <pc:sldMk cId="4096563906" sldId="160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2:10.059" v="237" actId="108"/>
          <ac:spMkLst>
            <pc:docMk/>
            <pc:sldMk cId="4096563906" sldId="1609"/>
            <ac:spMk id="5" creationId="{8757334F-737F-1A42-19BF-A5A2D4D5AFB0}"/>
          </ac:spMkLst>
        </pc:spChg>
        <pc:spChg chg="mod">
          <ac:chgData name="Drgona, Jan" userId="8107277a-43fb-42e1-8aa0-684adf187181" providerId="ADAL" clId="{299CA028-6463-4E89-A484-56532AB6C869}" dt="2024-09-05T00:42:26.130" v="241" actId="1076"/>
          <ac:spMkLst>
            <pc:docMk/>
            <pc:sldMk cId="4096563906" sldId="1609"/>
            <ac:spMk id="15" creationId="{EA98A2BA-F9CD-ADC2-B062-5B79A085843B}"/>
          </ac:spMkLst>
        </pc:spChg>
        <pc:picChg chg="mod">
          <ac:chgData name="Drgona, Jan" userId="8107277a-43fb-42e1-8aa0-684adf187181" providerId="ADAL" clId="{299CA028-6463-4E89-A484-56532AB6C869}" dt="2024-09-05T00:37:27.292" v="191" actId="14100"/>
          <ac:picMkLst>
            <pc:docMk/>
            <pc:sldMk cId="4096563906" sldId="160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13" creationId="{CC4857F1-2D5B-6A4F-911B-A9C852445A3B}"/>
          </ac:picMkLst>
        </pc:picChg>
        <pc:picChg chg="mod">
          <ac:chgData name="Drgona, Jan" userId="8107277a-43fb-42e1-8aa0-684adf187181" providerId="ADAL" clId="{299CA028-6463-4E89-A484-56532AB6C869}" dt="2024-09-05T00:42:31.712" v="243" actId="14100"/>
          <ac:picMkLst>
            <pc:docMk/>
            <pc:sldMk cId="4096563906" sldId="1609"/>
            <ac:picMk id="14" creationId="{4EF43070-2C87-CD22-3812-F36661B373C8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8194" creationId="{3435E081-EB91-F831-B505-5604CBE1C4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8/15/2025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8/15/2025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0157A-D765-1192-E343-15C3ACF61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CC91FF-EC21-AD5C-112F-AC03AEADBB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C38932-6684-55E5-4993-A0C6BB770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EE838-40F7-24E9-8B01-0701450F88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899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694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998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0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0431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757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38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093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963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588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775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226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380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019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png"/><Relationship Id="rId4" Type="http://schemas.openxmlformats.org/officeDocument/2006/relationships/image" Target="../media/image45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hyperlink" Target="https://github.com/pnnl/neuromancer/blob/master/examples/PDEs/Part_2_PINN_BurgersEquation.ipynb" TargetMode="External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46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5" Type="http://schemas.openxmlformats.org/officeDocument/2006/relationships/image" Target="../media/image10.jpeg"/><Relationship Id="rId4" Type="http://schemas.openxmlformats.org/officeDocument/2006/relationships/image" Target="../media/image54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hyperlink" Target="https://github.com/pnnl/neuromancer/blob/master/examples/parametric_programming/Part_1_basics.ipynb" TargetMode="External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hyperlink" Target="https://github.com/pnnl/neuromancer/blob/master/examples/ODEs/Part_1_NODE.ipynb" TargetMode="External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5" Type="http://schemas.openxmlformats.org/officeDocument/2006/relationships/image" Target="../media/image68.gif"/><Relationship Id="rId4" Type="http://schemas.openxmlformats.org/officeDocument/2006/relationships/image" Target="../media/image67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/blob/master/examples/control/Part_3_ref_tracking_ODE.ipynb" TargetMode="External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.png"/><Relationship Id="rId5" Type="http://schemas.openxmlformats.org/officeDocument/2006/relationships/image" Target="../media/image55.png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png"/><Relationship Id="rId4" Type="http://schemas.openxmlformats.org/officeDocument/2006/relationships/hyperlink" Target="http://www.youtube.com/@neuromancer_SciML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2.png"/><Relationship Id="rId7" Type="http://schemas.openxmlformats.org/officeDocument/2006/relationships/image" Target="../media/image7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.gif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jpe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1.png"/><Relationship Id="rId4" Type="http://schemas.openxmlformats.org/officeDocument/2006/relationships/image" Target="../media/image40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ciml.wur.nl/reviews/sciml/sciml.html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8208498" cy="544124"/>
          </a:xfrm>
        </p:spPr>
        <p:txBody>
          <a:bodyPr>
            <a:noAutofit/>
          </a:bodyPr>
          <a:lstStyle/>
          <a:p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 Machine Learning for Modeling, Optimization, and Control</a:t>
            </a:r>
            <a:endParaRPr lang="en-US" sz="3600" dirty="0"/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Civil and Systems Engineering Department 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The Ralph O'Connor Sustainable Energy Institute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50D5E0-80A9-056A-11F4-BCC0D2809340}"/>
              </a:ext>
            </a:extLst>
          </p:cNvPr>
          <p:cNvSpPr txBox="1"/>
          <p:nvPr/>
        </p:nvSpPr>
        <p:spPr>
          <a:xfrm>
            <a:off x="577245" y="2323916"/>
            <a:ext cx="35628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Training neural networks as PDE solutions</a:t>
            </a:r>
            <a:endParaRPr lang="en-US" sz="137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F28771-C683-0FFE-C8CE-6F4CEED02D87}"/>
              </a:ext>
            </a:extLst>
          </p:cNvPr>
          <p:cNvSpPr txBox="1"/>
          <p:nvPr/>
        </p:nvSpPr>
        <p:spPr>
          <a:xfrm>
            <a:off x="4822337" y="2331060"/>
            <a:ext cx="408979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Parameter estimation from data</a:t>
            </a:r>
            <a:endParaRPr lang="en-US" sz="1375" dirty="0"/>
          </a:p>
        </p:txBody>
      </p:sp>
      <p:pic>
        <p:nvPicPr>
          <p:cNvPr id="2056" name="Picture 8" descr="GIF showcasing time-series prediction for a 3D Gray-Scott system using RNNs in NVIDIA Modulus. &#10;">
            <a:extLst>
              <a:ext uri="{FF2B5EF4-FFF2-40B4-BE49-F238E27FC236}">
                <a16:creationId xmlns:a16="http://schemas.microsoft.com/office/drawing/2014/main" id="{CAC3FCD2-112F-C6AB-9E28-1A8F87BC6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42" y="2596106"/>
            <a:ext cx="3746125" cy="210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nimation of the velocity field of the nozzle after training the Modulus PINN across a range of trailing edge radii.">
            <a:extLst>
              <a:ext uri="{FF2B5EF4-FFF2-40B4-BE49-F238E27FC236}">
                <a16:creationId xmlns:a16="http://schemas.microsoft.com/office/drawing/2014/main" id="{B68DC7AB-3102-9825-ACAC-4D346978D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" t="3164" r="23531" b="4970"/>
          <a:stretch/>
        </p:blipFill>
        <p:spPr bwMode="auto">
          <a:xfrm>
            <a:off x="4560702" y="2609235"/>
            <a:ext cx="4312816" cy="218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343CBE-BCD8-4A22-58CF-B694321173B0}"/>
              </a:ext>
            </a:extLst>
          </p:cNvPr>
          <p:cNvSpPr txBox="1"/>
          <p:nvPr/>
        </p:nvSpPr>
        <p:spPr>
          <a:xfrm>
            <a:off x="80289" y="4762185"/>
            <a:ext cx="65906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27CC7F-D23A-A66B-88A6-E8FABE163ECE}"/>
              </a:ext>
            </a:extLst>
          </p:cNvPr>
          <p:cNvSpPr txBox="1"/>
          <p:nvPr/>
        </p:nvSpPr>
        <p:spPr>
          <a:xfrm>
            <a:off x="6840584" y="4733331"/>
            <a:ext cx="21412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Images: NVIDIA Modulus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FC425FDF-CE08-3CE1-8B91-E55D8B62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5611415" cy="819363"/>
          </a:xfrm>
        </p:spPr>
        <p:txBody>
          <a:bodyPr/>
          <a:lstStyle/>
          <a:p>
            <a:r>
              <a:rPr lang="en-US" sz="2000" dirty="0"/>
              <a:t>Learning to Solve Differential Equations with Physics-Informed Neural Networks (PINNs)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6C6D0B-C1B6-E61E-94EE-2E9F0F8BA6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1524641" y="1189969"/>
            <a:ext cx="6139958" cy="11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3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448387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581228" y="2447911"/>
            <a:ext cx="2435430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</a:t>
            </a:r>
            <a:r>
              <a:rPr lang="en-US" sz="1250" dirty="0" err="1"/>
              <a:t>spatio</a:t>
            </a:r>
            <a:r>
              <a:rPr lang="en-US" sz="1250" dirty="0"/>
              <a:t>-temporal coordinates.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796739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https://github.com/pnnl/neuromancer/blob/master/examples/PDEs/Part_2_PINN_BurgersEquation.ipynb</a:t>
            </a:r>
            <a:r>
              <a:rPr lang="en-US" sz="1250" dirty="0"/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844384-8C1D-CB91-2FE2-9EE7512B9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186" y="2928314"/>
            <a:ext cx="1999107" cy="5904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D8D802-8683-8D5E-E6A4-923333225B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98"/>
          <a:stretch/>
        </p:blipFill>
        <p:spPr>
          <a:xfrm>
            <a:off x="5838849" y="3425396"/>
            <a:ext cx="2999874" cy="66149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2914C8-F198-4F28-0081-47ABB50E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33" y="2913395"/>
            <a:ext cx="2068116" cy="161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B52BDF3-11AF-1C0F-5432-52C4F2C4E2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6658" y="3545292"/>
            <a:ext cx="2503281" cy="74826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90B628-A3BC-2D7B-902F-706585897179}"/>
              </a:ext>
            </a:extLst>
          </p:cNvPr>
          <p:cNvSpPr txBox="1"/>
          <p:nvPr/>
        </p:nvSpPr>
        <p:spPr>
          <a:xfrm>
            <a:off x="3144831" y="2458696"/>
            <a:ext cx="253635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PDE equations </a:t>
            </a:r>
            <a:r>
              <a:rPr lang="en-US" sz="1250" dirty="0"/>
              <a:t>solved 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via automatic differentiation.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5734764" y="2462210"/>
            <a:ext cx="313661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minimizing PDE equation, initial and boundary condition residuals.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E9346D5-581D-9101-C2A2-99E70DB59B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8284" y="3175459"/>
            <a:ext cx="1165026" cy="3055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7FE7FF5-9913-B64E-0BAA-25B143A964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8186" y="4090798"/>
            <a:ext cx="1244606" cy="265661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E8582A23-5480-53C9-C4BC-AA215828C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5611415" cy="819363"/>
          </a:xfrm>
        </p:spPr>
        <p:txBody>
          <a:bodyPr/>
          <a:lstStyle/>
          <a:p>
            <a:r>
              <a:rPr lang="en-US" sz="2000" dirty="0"/>
              <a:t>Learning to Solve Differential Equations with Physics-Informed Neural Networks (PINNs)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299BA5-36D9-B1C4-D7F1-A9E134507CF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2227" t="9327" r="782" b="64991"/>
          <a:stretch/>
        </p:blipFill>
        <p:spPr>
          <a:xfrm>
            <a:off x="1524641" y="1189969"/>
            <a:ext cx="6139958" cy="11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2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819363"/>
          </a:xfrm>
        </p:spPr>
        <p:txBody>
          <a:bodyPr/>
          <a:lstStyle/>
          <a:p>
            <a:r>
              <a:rPr lang="en-US" sz="2000" dirty="0"/>
              <a:t>Learning to Optimize (L2O) with Constraints </a:t>
            </a:r>
          </a:p>
        </p:txBody>
      </p:sp>
      <p:pic>
        <p:nvPicPr>
          <p:cNvPr id="5" name="Picture 4" descr="Rosenbrock_sensitivity.">
            <a:extLst>
              <a:ext uri="{FF2B5EF4-FFF2-40B4-BE49-F238E27FC236}">
                <a16:creationId xmlns:a16="http://schemas.microsoft.com/office/drawing/2014/main" id="{F174F0AA-1C9A-0D13-8AFA-50EEC4CA15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7" t="10530" r="23033" b="10601"/>
          <a:stretch/>
        </p:blipFill>
        <p:spPr bwMode="auto">
          <a:xfrm>
            <a:off x="562594" y="2792434"/>
            <a:ext cx="2299296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532A01-A2CC-A8FF-84E4-D2E834BC75C7}"/>
              </a:ext>
            </a:extLst>
          </p:cNvPr>
          <p:cNvSpPr txBox="1"/>
          <p:nvPr/>
        </p:nvSpPr>
        <p:spPr>
          <a:xfrm>
            <a:off x="596683" y="2498113"/>
            <a:ext cx="44627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Training neural networks as optimization solutions</a:t>
            </a:r>
            <a:endParaRPr lang="en-US" sz="137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C3C3CF-C788-D1E4-542A-39ADAA8FEC55}"/>
              </a:ext>
            </a:extLst>
          </p:cNvPr>
          <p:cNvSpPr txBox="1"/>
          <p:nvPr/>
        </p:nvSpPr>
        <p:spPr>
          <a:xfrm>
            <a:off x="5479935" y="2491745"/>
            <a:ext cx="34516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solving optimal power flow</a:t>
            </a:r>
            <a:endParaRPr lang="en-US" sz="1375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293C3AF-3A51-18E2-53DD-B71C65A20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0461" r="23762" b="10845"/>
          <a:stretch/>
        </p:blipFill>
        <p:spPr bwMode="auto">
          <a:xfrm>
            <a:off x="2790588" y="2782862"/>
            <a:ext cx="2264996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Learning to adapt and control for complex power systems | PNNL">
            <a:extLst>
              <a:ext uri="{FF2B5EF4-FFF2-40B4-BE49-F238E27FC236}">
                <a16:creationId xmlns:a16="http://schemas.microsoft.com/office/drawing/2014/main" id="{2A3F938C-A2B9-0A63-9CDA-CDDCC7C73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2" b="2421"/>
          <a:stretch/>
        </p:blipFill>
        <p:spPr bwMode="auto">
          <a:xfrm>
            <a:off x="5479936" y="2792435"/>
            <a:ext cx="3217974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39F470-7828-40F5-3D59-747E74FDB231}"/>
              </a:ext>
            </a:extLst>
          </p:cNvPr>
          <p:cNvSpPr txBox="1"/>
          <p:nvPr/>
        </p:nvSpPr>
        <p:spPr>
          <a:xfrm>
            <a:off x="178499" y="4916065"/>
            <a:ext cx="6508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James Kotary, et al., End-to-End Constrained Optimization Learning: A Survey, IJCAI,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2041E0-217A-0B4E-B3B6-82AAE266D8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013" t="48099" r="782" b="20295"/>
          <a:stretch/>
        </p:blipFill>
        <p:spPr>
          <a:xfrm>
            <a:off x="1618766" y="1127922"/>
            <a:ext cx="6139958" cy="13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7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819363"/>
          </a:xfrm>
        </p:spPr>
        <p:txBody>
          <a:bodyPr/>
          <a:lstStyle/>
          <a:p>
            <a:r>
              <a:rPr lang="en-US" sz="2000" dirty="0"/>
              <a:t>Learning to Optimize (L2O) with Constraints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479609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A. Agrawal, et al., </a:t>
            </a:r>
            <a:r>
              <a:rPr lang="en-US" sz="1000" i="1" dirty="0"/>
              <a:t>Differentiable Convex Optimization Layers</a:t>
            </a:r>
            <a:r>
              <a:rPr lang="en-US" sz="1000" dirty="0"/>
              <a:t>, 2019</a:t>
            </a:r>
          </a:p>
          <a:p>
            <a:pPr lvl="1"/>
            <a:r>
              <a:rPr lang="en-US" sz="1000" dirty="0"/>
              <a:t>P. Donti, et al., </a:t>
            </a:r>
            <a:r>
              <a:rPr lang="en-US" sz="1000" i="1" dirty="0"/>
              <a:t>DC3: A learning method for optimization with hard constraints</a:t>
            </a:r>
            <a:r>
              <a:rPr lang="en-US" sz="1000" dirty="0"/>
              <a:t>,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612450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parametric space.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827961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https://github.com/pnnl/neuromancer/blob/master/examples/parametric_programming/Part_1_basics.ipynb</a:t>
            </a:r>
            <a:r>
              <a:rPr lang="en-US" sz="1250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5931197" y="2462210"/>
            <a:ext cx="297894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minimizing objective function and constraints penalties.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A694-DF95-F0F8-FE62-F52640E19D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13" t="48099" r="782" b="20295"/>
          <a:stretch/>
        </p:blipFill>
        <p:spPr>
          <a:xfrm>
            <a:off x="1618766" y="1127922"/>
            <a:ext cx="6139958" cy="13891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B1EDE3-DBBE-3F98-5D35-643C2BE58FEE}"/>
              </a:ext>
            </a:extLst>
          </p:cNvPr>
          <p:cNvSpPr txBox="1"/>
          <p:nvPr/>
        </p:nvSpPr>
        <p:spPr>
          <a:xfrm>
            <a:off x="3211771" y="2458696"/>
            <a:ext cx="253635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optimization solver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surrogate.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21454DB-485E-D6DA-42D4-6EA6AF1FC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5824"/>
          <a:stretch/>
        </p:blipFill>
        <p:spPr bwMode="auto">
          <a:xfrm>
            <a:off x="729641" y="2904639"/>
            <a:ext cx="2089548" cy="16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74CB61-B1DA-4070-21DB-2CFB44DE47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9862" y="3175396"/>
            <a:ext cx="2320528" cy="82601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29BCEC0-0B30-0A1A-FE5B-4498B79208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4994" y="4042851"/>
            <a:ext cx="1698782" cy="3481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8C08A7-E065-801D-2A54-D6DD87CC3A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1159" y="3013497"/>
            <a:ext cx="2320528" cy="140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4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819363"/>
          </a:xfrm>
        </p:spPr>
        <p:txBody>
          <a:bodyPr/>
          <a:lstStyle/>
          <a:p>
            <a:r>
              <a:rPr lang="en-US" sz="2000" dirty="0"/>
              <a:t>Learning to Model (L2M) Dynamical Systems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D07F18-0758-39E3-2427-63D5C2C7B08D}"/>
              </a:ext>
            </a:extLst>
          </p:cNvPr>
          <p:cNvSpPr txBox="1"/>
          <p:nvPr/>
        </p:nvSpPr>
        <p:spPr>
          <a:xfrm>
            <a:off x="552104" y="2513588"/>
            <a:ext cx="44627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Neural models for nonlinear system identification</a:t>
            </a:r>
            <a:endParaRPr lang="en-US" sz="1375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E989F2-BFD3-1F4E-6968-E64609A08C7D}"/>
              </a:ext>
            </a:extLst>
          </p:cNvPr>
          <p:cNvSpPr txBox="1"/>
          <p:nvPr/>
        </p:nvSpPr>
        <p:spPr>
          <a:xfrm>
            <a:off x="5493638" y="2517580"/>
            <a:ext cx="280964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climate modeling</a:t>
            </a:r>
            <a:endParaRPr lang="en-US" sz="137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97836-43CD-14FB-70E9-865614AC72FD}"/>
              </a:ext>
            </a:extLst>
          </p:cNvPr>
          <p:cNvSpPr txBox="1"/>
          <p:nvPr/>
        </p:nvSpPr>
        <p:spPr>
          <a:xfrm>
            <a:off x="138827" y="4756987"/>
            <a:ext cx="62570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i="1" dirty="0"/>
              <a:t>R. T. Q. Chen, </a:t>
            </a:r>
            <a:r>
              <a:rPr lang="en-US" sz="1000" dirty="0"/>
              <a:t>et al., </a:t>
            </a:r>
            <a:r>
              <a:rPr lang="en-US" sz="1000" i="1" dirty="0"/>
              <a:t>Neural ordinary differential equations. NeurIPS, 2018</a:t>
            </a:r>
          </a:p>
          <a:p>
            <a:pPr lvl="1"/>
            <a:r>
              <a:rPr lang="en-US" sz="1000" dirty="0"/>
              <a:t>C. Rackauckas, et al., </a:t>
            </a:r>
            <a:r>
              <a:rPr lang="en-US" sz="1000" i="1" dirty="0"/>
              <a:t>Universal Differential Equations for Scientific Machine Learning</a:t>
            </a:r>
            <a:r>
              <a:rPr lang="en-US" sz="1000" dirty="0"/>
              <a:t>, 2021 </a:t>
            </a:r>
          </a:p>
        </p:txBody>
      </p:sp>
      <p:pic>
        <p:nvPicPr>
          <p:cNvPr id="4098" name="Picture 2" descr="Modeling Earth's Atmosphere with Spherical Fourier Neural Operators |  NVIDIA Technical Blog">
            <a:extLst>
              <a:ext uri="{FF2B5EF4-FFF2-40B4-BE49-F238E27FC236}">
                <a16:creationId xmlns:a16="http://schemas.microsoft.com/office/drawing/2014/main" id="{ACE84F01-9D8A-86F3-6D27-90B325F93D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9" t="17793" r="4362" b="6082"/>
          <a:stretch/>
        </p:blipFill>
        <p:spPr bwMode="auto">
          <a:xfrm>
            <a:off x="4785865" y="2830040"/>
            <a:ext cx="3958192" cy="182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AFA528-AB8D-7127-DDBE-84E498356166}"/>
              </a:ext>
            </a:extLst>
          </p:cNvPr>
          <p:cNvSpPr txBox="1"/>
          <p:nvPr/>
        </p:nvSpPr>
        <p:spPr>
          <a:xfrm>
            <a:off x="6052433" y="4745441"/>
            <a:ext cx="24562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Image: NVIDIA </a:t>
            </a:r>
            <a:r>
              <a:rPr lang="en-US" sz="1000" dirty="0" err="1"/>
              <a:t>FourCastNet</a:t>
            </a:r>
            <a:endParaRPr lang="en-US" sz="10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CBC0F5C-8349-8E59-D5DA-35182F60D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5" t="48405" r="-348" b="-1113"/>
          <a:stretch/>
        </p:blipFill>
        <p:spPr bwMode="auto">
          <a:xfrm>
            <a:off x="443321" y="2830040"/>
            <a:ext cx="3780423" cy="197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06C833-F27B-8605-E01A-0C8C007048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8" t="7502" r="51037" b="60892"/>
          <a:stretch/>
        </p:blipFill>
        <p:spPr>
          <a:xfrm>
            <a:off x="1419852" y="1116137"/>
            <a:ext cx="6139958" cy="13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9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7A380-ACBB-DD98-4404-DE929BFDB12A}"/>
              </a:ext>
            </a:extLst>
          </p:cNvPr>
          <p:cNvSpPr txBox="1"/>
          <p:nvPr/>
        </p:nvSpPr>
        <p:spPr>
          <a:xfrm>
            <a:off x="307452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  <a:p>
            <a:pPr lvl="1"/>
            <a:r>
              <a:rPr lang="en-US" sz="1000" dirty="0"/>
              <a:t>B. Lusch, et al., </a:t>
            </a:r>
            <a:r>
              <a:rPr lang="en-US" sz="1000" i="1" dirty="0"/>
              <a:t>Deep learning for universal linear embeddings of nonlinear dynamics</a:t>
            </a:r>
            <a:r>
              <a:rPr lang="en-US" sz="1000" dirty="0"/>
              <a:t>, 2018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440293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time-series of states, inputs, and disturbances tuples.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754562" y="2462210"/>
            <a:ext cx="310038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trajectory matching, regularizations, and constraints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947069" y="2458696"/>
            <a:ext cx="28074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ODE solver</a:t>
            </a:r>
            <a:r>
              <a:rPr lang="en-US" sz="125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model.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55804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https://github.com/pnnl/neuromancer/blob/master/examples/ODEs/Part_1_NODE.ipynb</a:t>
            </a:r>
            <a:r>
              <a:rPr lang="en-US" sz="1250" dirty="0"/>
              <a:t> 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074B528-C96B-23F3-0496-E03324449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8" b="10774"/>
          <a:stretch/>
        </p:blipFill>
        <p:spPr bwMode="auto">
          <a:xfrm>
            <a:off x="675863" y="3202826"/>
            <a:ext cx="1729052" cy="127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6AC115-2919-D559-006F-AFF0F2D066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808"/>
          <a:stretch/>
        </p:blipFill>
        <p:spPr>
          <a:xfrm>
            <a:off x="373683" y="2896790"/>
            <a:ext cx="2374698" cy="3185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56EFE2-89DC-8714-B016-2DC947EA13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893"/>
          <a:stretch/>
        </p:blipFill>
        <p:spPr>
          <a:xfrm>
            <a:off x="3044784" y="2939259"/>
            <a:ext cx="2397772" cy="2908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83CEC96-8917-BF86-B837-9A9487BB5E74}"/>
              </a:ext>
            </a:extLst>
          </p:cNvPr>
          <p:cNvSpPr txBox="1"/>
          <p:nvPr/>
        </p:nvSpPr>
        <p:spPr>
          <a:xfrm>
            <a:off x="2947069" y="3233654"/>
            <a:ext cx="2771776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Koopman operator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basis functions.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C47016C-5171-3304-9701-11F72648EC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2660" y="2925741"/>
            <a:ext cx="2546726" cy="150068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D76C20-B0FF-E8B6-68A3-628A0E3F49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1953" y="3684551"/>
            <a:ext cx="1763669" cy="811288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D8000245-2301-AC10-60ED-D4ACAE725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819363"/>
          </a:xfrm>
        </p:spPr>
        <p:txBody>
          <a:bodyPr/>
          <a:lstStyle/>
          <a:p>
            <a:r>
              <a:rPr lang="en-US" sz="2000" dirty="0"/>
              <a:t>Learning to Model (L2M) Dynamical Systems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2DDEDD-B9DF-5548-6934-54CC2D307CA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58" t="7502" r="51037" b="60892"/>
          <a:stretch/>
        </p:blipFill>
        <p:spPr>
          <a:xfrm>
            <a:off x="1419852" y="1116137"/>
            <a:ext cx="6139958" cy="13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7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57334F-737F-1A42-19BF-A5A2D4D5AFB0}"/>
              </a:ext>
            </a:extLst>
          </p:cNvPr>
          <p:cNvSpPr txBox="1"/>
          <p:nvPr/>
        </p:nvSpPr>
        <p:spPr>
          <a:xfrm>
            <a:off x="1048317" y="2494646"/>
            <a:ext cx="436852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Trajectory optimization for dynamical systems</a:t>
            </a:r>
            <a:endParaRPr lang="en-US" sz="1375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C4857F1-2D5B-6A4F-911B-A9C852445A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6" t="21567" r="17230" b="10407"/>
          <a:stretch/>
        </p:blipFill>
        <p:spPr bwMode="auto">
          <a:xfrm>
            <a:off x="3160630" y="2764661"/>
            <a:ext cx="2432493" cy="190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4EF43070-2C87-CD22-3812-F36661B373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2" b="2796"/>
          <a:stretch/>
        </p:blipFill>
        <p:spPr>
          <a:xfrm>
            <a:off x="417278" y="2726048"/>
            <a:ext cx="2755049" cy="20235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98A2BA-F9CD-ADC2-B062-5B79A085843B}"/>
              </a:ext>
            </a:extLst>
          </p:cNvPr>
          <p:cNvSpPr txBox="1"/>
          <p:nvPr/>
        </p:nvSpPr>
        <p:spPr>
          <a:xfrm>
            <a:off x="5865598" y="2471941"/>
            <a:ext cx="27655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autonomous systems</a:t>
            </a:r>
            <a:endParaRPr lang="en-US" sz="1375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435E081-EB91-F831-B505-5604CBE1C4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" r="4184"/>
          <a:stretch/>
        </p:blipFill>
        <p:spPr bwMode="auto">
          <a:xfrm>
            <a:off x="5846175" y="2742830"/>
            <a:ext cx="2853556" cy="192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690751-B643-F80B-0484-F502107018F9}"/>
              </a:ext>
            </a:extLst>
          </p:cNvPr>
          <p:cNvSpPr txBox="1"/>
          <p:nvPr/>
        </p:nvSpPr>
        <p:spPr>
          <a:xfrm>
            <a:off x="446971" y="4778016"/>
            <a:ext cx="74013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J. Drgoňa, A. Tuor and D. Vrabie, "Learning Constrained Parametric Differentiable Predictive Control Policies With Guarantees," in IEEE Transactions on Systems, Man, and Cybernetics: Systems, 2024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75D145-98EF-5667-419A-2F55096A71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74" t="48311" r="51321" b="20083"/>
          <a:stretch/>
        </p:blipFill>
        <p:spPr>
          <a:xfrm>
            <a:off x="1631830" y="1127922"/>
            <a:ext cx="6139958" cy="138918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F7622BD2-86A2-4F91-A754-4E3CD2628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69334"/>
            <a:ext cx="8326210" cy="819363"/>
          </a:xfrm>
        </p:spPr>
        <p:txBody>
          <a:bodyPr/>
          <a:lstStyle/>
          <a:p>
            <a:r>
              <a:rPr lang="en-US" sz="2000" dirty="0"/>
              <a:t>Learning to Control (L2C) via Differentiable Predictive Control (DPC)</a:t>
            </a:r>
          </a:p>
        </p:txBody>
      </p:sp>
    </p:spTree>
    <p:extLst>
      <p:ext uri="{BB962C8B-B14F-4D97-AF65-F5344CB8AC3E}">
        <p14:creationId xmlns:p14="http://schemas.microsoft.com/office/powerpoint/2010/main" val="359688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7A380-ACBB-DD98-4404-DE929BFDB12A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/>
              <a:t>Jan Drgona, et al., </a:t>
            </a:r>
            <a:r>
              <a:rPr lang="en-US" sz="1000" i="1" dirty="0"/>
              <a:t>Differentiable Predictive Control: An MPC Alternative for Unknown Nonlinear Systems using Constrained Deep Learning</a:t>
            </a:r>
            <a:r>
              <a:rPr lang="en-US" sz="1000" dirty="0"/>
              <a:t>, Journal of Process Control, 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392399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control parametric space.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803109" y="2462210"/>
            <a:ext cx="295482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reference tracking, constraints and terminal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899175" y="2458696"/>
            <a:ext cx="2680152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model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control policy.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07910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https://github.com/pnnl/neuromancer/blob/master/examples/control/Part_3_ref_tracking_ODE.ipynb</a:t>
            </a:r>
            <a:r>
              <a:rPr lang="en-US" sz="125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CDF618-6D9D-42AA-2428-A7198B53A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965" y="3072612"/>
            <a:ext cx="2381088" cy="124578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8C7742C-2CCA-60F5-3FA5-D89F51D005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5824"/>
          <a:stretch/>
        </p:blipFill>
        <p:spPr bwMode="auto">
          <a:xfrm>
            <a:off x="509590" y="2904639"/>
            <a:ext cx="2089548" cy="16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D27EC4-86B3-7F0A-15FC-17A9FB7376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0585" y="2887865"/>
            <a:ext cx="3062722" cy="14944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3C558D-012B-050F-9A99-A25ADCA2DE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4" t="48311" r="51321" b="20083"/>
          <a:stretch/>
        </p:blipFill>
        <p:spPr>
          <a:xfrm>
            <a:off x="1631830" y="1127922"/>
            <a:ext cx="6139958" cy="1389182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14BA69E7-6405-92DB-6DE2-EFCF58CAC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69334"/>
            <a:ext cx="8326210" cy="819363"/>
          </a:xfrm>
        </p:spPr>
        <p:txBody>
          <a:bodyPr/>
          <a:lstStyle/>
          <a:p>
            <a:r>
              <a:rPr lang="en-US" sz="2000" dirty="0"/>
              <a:t>Learning to Control (L2C) via Differentiable Predictive Control (DPC)</a:t>
            </a:r>
          </a:p>
        </p:txBody>
      </p:sp>
    </p:spTree>
    <p:extLst>
      <p:ext uri="{BB962C8B-B14F-4D97-AF65-F5344CB8AC3E}">
        <p14:creationId xmlns:p14="http://schemas.microsoft.com/office/powerpoint/2010/main" val="237295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A0DF7-D83C-4F59-9C27-EB354BEF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5"/>
            <a:ext cx="7519307" cy="632009"/>
          </a:xfrm>
        </p:spPr>
        <p:txBody>
          <a:bodyPr/>
          <a:lstStyle/>
          <a:p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27C4FC82-9EB7-4A14-AC47-9F00B697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258" y="2762514"/>
            <a:ext cx="2039168" cy="2039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EE05DE-9378-6A1D-FDA2-E8727193323F}"/>
              </a:ext>
            </a:extLst>
          </p:cNvPr>
          <p:cNvSpPr txBox="1"/>
          <p:nvPr/>
        </p:nvSpPr>
        <p:spPr>
          <a:xfrm>
            <a:off x="2851860" y="4677365"/>
            <a:ext cx="5620241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+mj-lt"/>
                <a:hlinkClick r:id="rId3"/>
              </a:rPr>
              <a:t>github.com/</a:t>
            </a:r>
            <a:r>
              <a:rPr lang="en-US" sz="1600" b="1" dirty="0" err="1">
                <a:latin typeface="+mj-lt"/>
                <a:hlinkClick r:id="rId3"/>
              </a:rPr>
              <a:t>pnnl</a:t>
            </a:r>
            <a:r>
              <a:rPr lang="en-US" sz="1600" b="1" dirty="0">
                <a:latin typeface="+mj-lt"/>
                <a:hlinkClick r:id="rId3"/>
              </a:rPr>
              <a:t>/</a:t>
            </a:r>
            <a:r>
              <a:rPr lang="en-US" sz="1600" b="1" dirty="0" err="1">
                <a:latin typeface="+mj-lt"/>
                <a:hlinkClick r:id="rId3"/>
              </a:rPr>
              <a:t>neuromancer</a:t>
            </a:r>
            <a:endParaRPr lang="en-US" sz="1600" b="1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  <a:hlinkClick r:id="rId4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73F63-F8DF-F251-3BAD-9552B6FBCB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4" t="48311" r="51321" b="20083"/>
          <a:stretch/>
        </p:blipFill>
        <p:spPr>
          <a:xfrm>
            <a:off x="845685" y="3794565"/>
            <a:ext cx="4160982" cy="941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02CF0D-6F37-91CB-48C0-A4D0F5FECD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8" t="7502" r="51037" b="60892"/>
          <a:stretch/>
        </p:blipFill>
        <p:spPr>
          <a:xfrm>
            <a:off x="881169" y="2877249"/>
            <a:ext cx="4217672" cy="954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FD24B0-0396-C10F-D146-AA989A6476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013" t="48099" r="782" b="20295"/>
          <a:stretch/>
        </p:blipFill>
        <p:spPr>
          <a:xfrm>
            <a:off x="845685" y="1930013"/>
            <a:ext cx="4160982" cy="9414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D6C762-CDBE-390D-CD53-E22D03C5B2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869585" y="1144814"/>
            <a:ext cx="4167972" cy="769754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E1CD451-8410-7D08-DF13-794D8245C665}"/>
              </a:ext>
            </a:extLst>
          </p:cNvPr>
          <p:cNvSpPr txBox="1">
            <a:spLocks/>
          </p:cNvSpPr>
          <p:nvPr/>
        </p:nvSpPr>
        <p:spPr>
          <a:xfrm>
            <a:off x="5412922" y="1157305"/>
            <a:ext cx="3681728" cy="179199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/>
              <a:t>Open-source library in </a:t>
            </a:r>
            <a:r>
              <a:rPr lang="en-US" sz="1500" b="1" dirty="0" err="1"/>
              <a:t>PyTorch</a:t>
            </a:r>
            <a:endParaRPr lang="en-US" sz="1500" b="1" dirty="0"/>
          </a:p>
          <a:p>
            <a:r>
              <a:rPr lang="en-US" sz="1500" dirty="0"/>
              <a:t>Physics-informed Neural Networks</a:t>
            </a:r>
          </a:p>
          <a:p>
            <a:r>
              <a:rPr lang="en-US" sz="1500" dirty="0"/>
              <a:t>Learning to optimize</a:t>
            </a:r>
          </a:p>
          <a:p>
            <a:r>
              <a:rPr lang="en-US" sz="1500" dirty="0"/>
              <a:t>Neural differential equations</a:t>
            </a:r>
          </a:p>
          <a:p>
            <a:r>
              <a:rPr lang="en-US" sz="1500" dirty="0"/>
              <a:t>Learning to control</a:t>
            </a: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79307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576422" y="904090"/>
            <a:ext cx="8100754" cy="386119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6F12F53-441B-45F6-9781-158C8416E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976" y="2325503"/>
            <a:ext cx="4698474" cy="27007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neuromancer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nm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p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‘p’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 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x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‘x’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y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'y’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b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obj = ((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-x)**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+ p*(y-x**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2)**2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).minimize(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weight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1.0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name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'obj’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c1 = (p/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&lt;= 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+ y**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c2 = 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+ y**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&lt;= p**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	</a:t>
            </a:r>
          </a:p>
          <a:p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c3 = x &gt;= y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net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MLP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insize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outsize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hsizes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=[80]*4)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map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Node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(net,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input_keys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'p’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output_keys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</a:t>
            </a:r>
            <a:r>
              <a:rPr lang="en-US" altLang="en-US" sz="900" dirty="0" err="1">
                <a:solidFill>
                  <a:srgbClr val="6A8759"/>
                </a:solidFill>
                <a:latin typeface="Consolas" panose="020B0609020204030204" pitchFamily="49" charset="0"/>
              </a:rPr>
              <a:t>x’,‘y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])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loss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PenaltyLoss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([obj]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[c1, c2, c3])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problem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Problem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([map]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loss)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optimizer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torch.optim.AdamW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problem.parameters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())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trainer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Trainer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problem,data,optimizer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best_model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trainer.train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endParaRPr lang="en-US" altLang="en-US" sz="900" dirty="0">
              <a:latin typeface="Arial" panose="020B0604020202020204" pitchFamily="34" charset="0"/>
            </a:endParaRP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1369FF7E-5BC8-45C5-B3BB-5BF906810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19</a:t>
            </a:fld>
            <a:endParaRPr lang="en-US" dirty="0"/>
          </a:p>
        </p:txBody>
      </p:sp>
      <p:pic>
        <p:nvPicPr>
          <p:cNvPr id="22" name="Picture 21" descr="PyTorch v1.0 release: Tensors and Dynamic neural networks in Python">
            <a:extLst>
              <a:ext uri="{FF2B5EF4-FFF2-40B4-BE49-F238E27FC236}">
                <a16:creationId xmlns:a16="http://schemas.microsoft.com/office/drawing/2014/main" id="{09A639CD-C459-4EEF-A39C-7F2D80B7F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169" y="2443475"/>
            <a:ext cx="1314000" cy="26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3ED2EBDD-AD33-4C52-BFE0-7A3656EE4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447" y="169070"/>
            <a:ext cx="7238989" cy="451892"/>
          </a:xfrm>
        </p:spPr>
        <p:txBody>
          <a:bodyPr>
            <a:noAutofit/>
          </a:bodyPr>
          <a:lstStyle/>
          <a:p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5328E4-03D2-A48F-16E0-0CB15A206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385" y="1280533"/>
            <a:ext cx="2245248" cy="698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F8BD0C-7071-B19E-BADF-328D909D22AB}"/>
              </a:ext>
            </a:extLst>
          </p:cNvPr>
          <p:cNvSpPr txBox="1"/>
          <p:nvPr/>
        </p:nvSpPr>
        <p:spPr>
          <a:xfrm>
            <a:off x="384976" y="2036777"/>
            <a:ext cx="4698473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2. Python code interface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A8E21-935D-E03F-09B7-F08F02A829BB}"/>
              </a:ext>
            </a:extLst>
          </p:cNvPr>
          <p:cNvSpPr txBox="1"/>
          <p:nvPr/>
        </p:nvSpPr>
        <p:spPr>
          <a:xfrm>
            <a:off x="384977" y="936433"/>
            <a:ext cx="4698473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1. Mathematical formulation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59B78B88-6E76-12F6-FFCA-1A5669A64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587" y="832534"/>
            <a:ext cx="2618523" cy="137422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D404F72-37F0-A9BD-4C22-1637010DD3C4}"/>
              </a:ext>
            </a:extLst>
          </p:cNvPr>
          <p:cNvSpPr/>
          <p:nvPr/>
        </p:nvSpPr>
        <p:spPr>
          <a:xfrm>
            <a:off x="6856895" y="1300004"/>
            <a:ext cx="526597" cy="219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pic>
        <p:nvPicPr>
          <p:cNvPr id="16" name="Picture 2" descr="cl_trajectories_2.">
            <a:extLst>
              <a:ext uri="{FF2B5EF4-FFF2-40B4-BE49-F238E27FC236}">
                <a16:creationId xmlns:a16="http://schemas.microsoft.com/office/drawing/2014/main" id="{001C59AE-AB62-D444-9B1F-8C6E5B389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9"/>
          <a:stretch/>
        </p:blipFill>
        <p:spPr bwMode="auto">
          <a:xfrm>
            <a:off x="5357495" y="2492254"/>
            <a:ext cx="3277737" cy="118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A3B78A84-72A5-A660-7A2D-3E8EC2CC3E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28" t="6739" r="25305" b="10977"/>
          <a:stretch/>
        </p:blipFill>
        <p:spPr>
          <a:xfrm>
            <a:off x="5357496" y="3751254"/>
            <a:ext cx="1314000" cy="1304382"/>
          </a:xfrm>
          <a:prstGeom prst="rect">
            <a:avLst/>
          </a:prstGeom>
        </p:spPr>
      </p:pic>
      <p:pic>
        <p:nvPicPr>
          <p:cNvPr id="25" name="Picture 24" descr="Chart, surface chart&#10;&#10;Description automatically generated">
            <a:extLst>
              <a:ext uri="{FF2B5EF4-FFF2-40B4-BE49-F238E27FC236}">
                <a16:creationId xmlns:a16="http://schemas.microsoft.com/office/drawing/2014/main" id="{B7171530-8EBD-91B8-0D35-60D23E1E4B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193" t="15301" r="11589" b="7880"/>
          <a:stretch/>
        </p:blipFill>
        <p:spPr>
          <a:xfrm>
            <a:off x="7269545" y="3803689"/>
            <a:ext cx="1426433" cy="126014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1192A8-26E6-2888-4BC3-1A88BF33A68D}"/>
              </a:ext>
            </a:extLst>
          </p:cNvPr>
          <p:cNvSpPr txBox="1"/>
          <p:nvPr/>
        </p:nvSpPr>
        <p:spPr>
          <a:xfrm>
            <a:off x="5147833" y="2038119"/>
            <a:ext cx="1512638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4. Results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DA758C-B01A-FB70-C26A-7804CABA986F}"/>
              </a:ext>
            </a:extLst>
          </p:cNvPr>
          <p:cNvSpPr txBox="1"/>
          <p:nvPr/>
        </p:nvSpPr>
        <p:spPr>
          <a:xfrm>
            <a:off x="5147832" y="933650"/>
            <a:ext cx="1512638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3. Problem graph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0BEF49-279B-A8C9-3E31-DC5350BA0B7B}"/>
              </a:ext>
            </a:extLst>
          </p:cNvPr>
          <p:cNvSpPr txBox="1"/>
          <p:nvPr/>
        </p:nvSpPr>
        <p:spPr>
          <a:xfrm>
            <a:off x="6923567" y="1300745"/>
            <a:ext cx="445499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64914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25C6C-B927-723E-9A8E-CC0E3774D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2B06EAE8-8286-506A-5931-291292BE0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 anchorCtr="1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AE4CB3-DD94-9BED-78BB-B44F04DC2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5"/>
            <a:ext cx="7360376" cy="677434"/>
          </a:xfrm>
        </p:spPr>
        <p:txBody>
          <a:bodyPr>
            <a:normAutofit/>
          </a:bodyPr>
          <a:lstStyle/>
          <a:p>
            <a:r>
              <a:rPr lang="en-US" sz="2000" dirty="0"/>
              <a:t>Optimizing Complex Energy Systems is Hard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21B678C-D98E-1A7F-3EBC-703E822038D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87531" y="1209438"/>
            <a:ext cx="6056812" cy="3429000"/>
          </a:xfrm>
        </p:spPr>
        <p:txBody>
          <a:bodyPr/>
          <a:lstStyle/>
          <a:p>
            <a:r>
              <a:rPr lang="en-US" sz="1500" b="1" i="1" dirty="0">
                <a:solidFill>
                  <a:schemeClr val="tx2"/>
                </a:solidFill>
              </a:rPr>
              <a:t>Simulations</a:t>
            </a:r>
            <a:r>
              <a:rPr lang="en-US" sz="1500" dirty="0"/>
              <a:t> are crucial for optimal decision-making in complex energy systems</a:t>
            </a:r>
          </a:p>
          <a:p>
            <a:r>
              <a:rPr lang="en-US" sz="1500" b="1" i="1" dirty="0">
                <a:solidFill>
                  <a:schemeClr val="tx2"/>
                </a:solidFill>
              </a:rPr>
              <a:t>Need: </a:t>
            </a:r>
            <a:r>
              <a:rPr lang="en-US" sz="1500" dirty="0"/>
              <a:t>Improve computational efficiency and scalability of digital twins and optimization-based decision-making</a:t>
            </a:r>
          </a:p>
          <a:p>
            <a:r>
              <a:rPr lang="en-US" sz="1500" b="1" i="1" dirty="0">
                <a:solidFill>
                  <a:schemeClr val="tx2"/>
                </a:solidFill>
              </a:rPr>
              <a:t>Challenges: 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Modeling and simulation of complex systems is hard 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Closed-loop decision-making for complex systems is hard-er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Scientific computing and machine learning tools are fragmented and not easily composable</a:t>
            </a:r>
          </a:p>
          <a:p>
            <a:pPr marL="342886" lvl="1" indent="0">
              <a:buNone/>
            </a:pPr>
            <a:endParaRPr lang="en-US" sz="1350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2E72BF85-D98C-1737-76B0-E52D73809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990" y="3763545"/>
            <a:ext cx="2097429" cy="13336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30C03D-7BC8-A2F2-53CC-E85DDFD4C4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480" t="281" r="13118" b="56293"/>
          <a:stretch/>
        </p:blipFill>
        <p:spPr>
          <a:xfrm>
            <a:off x="622477" y="3764675"/>
            <a:ext cx="1989792" cy="1319265"/>
          </a:xfrm>
          <a:prstGeom prst="rect">
            <a:avLst/>
          </a:prstGeom>
        </p:spPr>
      </p:pic>
      <p:pic>
        <p:nvPicPr>
          <p:cNvPr id="1026" name="Picture 2" descr="LA traffic">
            <a:extLst>
              <a:ext uri="{FF2B5EF4-FFF2-40B4-BE49-F238E27FC236}">
                <a16:creationId xmlns:a16="http://schemas.microsoft.com/office/drawing/2014/main" id="{EBB598C1-FBE8-5272-E01F-6712931E0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1"/>
          <a:stretch/>
        </p:blipFill>
        <p:spPr bwMode="auto">
          <a:xfrm>
            <a:off x="6818366" y="3800511"/>
            <a:ext cx="2000537" cy="12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Offshore Wind Energy Efforts Lagging in the Old Dominion | WVTF">
            <a:extLst>
              <a:ext uri="{FF2B5EF4-FFF2-40B4-BE49-F238E27FC236}">
                <a16:creationId xmlns:a16="http://schemas.microsoft.com/office/drawing/2014/main" id="{7E557AF9-1310-2EBF-7E14-17BF5CC1D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366" y="2430984"/>
            <a:ext cx="2000537" cy="133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PNNL Supports New Solar and Energy Storage Project near Richland Campus ...">
            <a:extLst>
              <a:ext uri="{FF2B5EF4-FFF2-40B4-BE49-F238E27FC236}">
                <a16:creationId xmlns:a16="http://schemas.microsoft.com/office/drawing/2014/main" id="{637B2CCD-1125-484E-B989-6A466E98D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0" r="10056"/>
          <a:stretch/>
        </p:blipFill>
        <p:spPr bwMode="auto">
          <a:xfrm>
            <a:off x="6818365" y="962537"/>
            <a:ext cx="2000537" cy="143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Learning to adapt and control for complex power systems | PNNL">
            <a:extLst>
              <a:ext uri="{FF2B5EF4-FFF2-40B4-BE49-F238E27FC236}">
                <a16:creationId xmlns:a16="http://schemas.microsoft.com/office/drawing/2014/main" id="{E1EE71A3-7467-8C23-E8B3-39AA6E27A3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2" b="2421"/>
          <a:stretch/>
        </p:blipFill>
        <p:spPr bwMode="auto">
          <a:xfrm>
            <a:off x="2633465" y="3800511"/>
            <a:ext cx="1963163" cy="12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61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9944" y="230628"/>
            <a:ext cx="6738258" cy="400743"/>
          </a:xfrm>
        </p:spPr>
        <p:txBody>
          <a:bodyPr/>
          <a:lstStyle/>
          <a:p>
            <a:r>
              <a:rPr lang="en-US" sz="2000" dirty="0"/>
              <a:t>Learning to Control Building Energy System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2453" y="2541297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endParaRPr lang="en-US" sz="1125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18884" y="4725480"/>
            <a:ext cx="7956820" cy="43345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000" i="1" dirty="0"/>
              <a:t>J. Drgona, et al., Physics-constrained deep learning of multi-zone building thermal dynamics, Energy and Buildings, 2021</a:t>
            </a:r>
          </a:p>
          <a:p>
            <a:pPr marL="0" lvl="1" indent="0">
              <a:buNone/>
            </a:pPr>
            <a:r>
              <a:rPr lang="en-US" sz="1000" i="1" dirty="0"/>
              <a:t>J. Drgona, et al., Deep Learning Explicit Differentiable Predictive Control Laws for Buildings, IFAC NMPC 2021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CB10E31-9B1B-458E-8799-DF94A71DA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56" y="875610"/>
            <a:ext cx="8730844" cy="2906743"/>
          </a:xfrm>
          <a:prstGeom prst="rect">
            <a:avLst/>
          </a:prstGeom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A502577D-3B8D-4378-B0BC-A676F5E88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69" y="1101635"/>
            <a:ext cx="2037381" cy="135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F25963-6C0F-FD0E-0A16-138F1279DAA3}"/>
              </a:ext>
            </a:extLst>
          </p:cNvPr>
          <p:cNvSpPr/>
          <p:nvPr/>
        </p:nvSpPr>
        <p:spPr>
          <a:xfrm>
            <a:off x="819283" y="3828681"/>
            <a:ext cx="8011937" cy="7848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 of Scientific Machine Learning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Modeling and optimal control design is roughly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10-times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requires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less expertise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decisions are made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orders of magnitude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 traditional model-based approaches. </a:t>
            </a:r>
            <a:endParaRPr lang="en-US" sz="15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02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0" y="230628"/>
            <a:ext cx="6537961" cy="400743"/>
          </a:xfrm>
        </p:spPr>
        <p:txBody>
          <a:bodyPr/>
          <a:lstStyle/>
          <a:p>
            <a:r>
              <a:rPr lang="en-US" sz="2000" dirty="0"/>
              <a:t>Learning to Control Power System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2453" y="2541297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endParaRPr lang="en-US" sz="1125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18884" y="4725480"/>
            <a:ext cx="7956820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i="1" dirty="0">
                <a:latin typeface="+mn-lt"/>
              </a:rPr>
              <a:t>Ethan King, et al., Koopman-based Differentiable Predictive Control for the Dynamics-Aware Economic Dispatch Problem, American Control Conference 2022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F25963-6C0F-FD0E-0A16-138F1279DAA3}"/>
              </a:ext>
            </a:extLst>
          </p:cNvPr>
          <p:cNvSpPr/>
          <p:nvPr/>
        </p:nvSpPr>
        <p:spPr>
          <a:xfrm>
            <a:off x="819283" y="3828681"/>
            <a:ext cx="8011937" cy="7848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 of Scientific Machine Learning</a:t>
            </a:r>
          </a:p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 prototyping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re-using code template from building control project.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decisions are made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orders of magnitude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 traditional model-based approaches.  </a:t>
            </a:r>
            <a:endParaRPr lang="en-US" sz="15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80772F9-C756-12B8-9F63-B0FD5AEAD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74" y="815143"/>
            <a:ext cx="8478853" cy="297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9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22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71B3727-CFAA-0260-BD00-C53EEA35EDAA}"/>
              </a:ext>
            </a:extLst>
          </p:cNvPr>
          <p:cNvSpPr txBox="1">
            <a:spLocks/>
          </p:cNvSpPr>
          <p:nvPr/>
        </p:nvSpPr>
        <p:spPr>
          <a:xfrm>
            <a:off x="296091" y="941394"/>
            <a:ext cx="4476206" cy="3717576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Scientific machine learning (</a:t>
            </a:r>
            <a:r>
              <a:rPr lang="en-US" sz="1600" b="1" dirty="0" err="1"/>
              <a:t>SciML</a:t>
            </a:r>
            <a:r>
              <a:rPr lang="en-US" sz="1600" b="1" dirty="0"/>
              <a:t>) </a:t>
            </a:r>
            <a:r>
              <a:rPr lang="en-US" sz="1600" dirty="0"/>
              <a:t>methods integrating deep learning, constrained optimization, physics-based modeling, and control</a:t>
            </a:r>
          </a:p>
          <a:p>
            <a:pPr lvl="1"/>
            <a:r>
              <a:rPr lang="en-US" sz="1600" dirty="0"/>
              <a:t>Learning to solve (L2S) </a:t>
            </a:r>
          </a:p>
          <a:p>
            <a:pPr lvl="1"/>
            <a:r>
              <a:rPr lang="en-US" sz="1600" dirty="0"/>
              <a:t>Learning to optimize (L2O)</a:t>
            </a:r>
          </a:p>
          <a:p>
            <a:pPr lvl="1"/>
            <a:r>
              <a:rPr lang="en-US" sz="1600" dirty="0"/>
              <a:t>Learning to model (L2M)</a:t>
            </a:r>
          </a:p>
          <a:p>
            <a:pPr lvl="1"/>
            <a:r>
              <a:rPr lang="en-US" sz="1600" dirty="0"/>
              <a:t>Learning to control (L2C)</a:t>
            </a:r>
          </a:p>
          <a:p>
            <a:pPr marL="457182" lvl="1" indent="0">
              <a:buNone/>
            </a:pPr>
            <a:endParaRPr lang="en-US" sz="1600" dirty="0"/>
          </a:p>
          <a:p>
            <a:pPr lvl="1"/>
            <a:endParaRPr lang="en-US" sz="1267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D56FBB-5EBB-2A2E-9ADF-1F33B2E22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069"/>
            <a:ext cx="6746186" cy="482126"/>
          </a:xfrm>
        </p:spPr>
        <p:txBody>
          <a:bodyPr>
            <a:noAutofit/>
          </a:bodyPr>
          <a:lstStyle/>
          <a:p>
            <a:r>
              <a:rPr lang="en-US" sz="2000" dirty="0"/>
              <a:t>Summary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7D92CE7C-F198-4F24-BCDD-E57217D78C49}"/>
              </a:ext>
            </a:extLst>
          </p:cNvPr>
          <p:cNvSpPr txBox="1">
            <a:spLocks/>
          </p:cNvSpPr>
          <p:nvPr/>
        </p:nvSpPr>
        <p:spPr>
          <a:xfrm>
            <a:off x="4551227" y="924259"/>
            <a:ext cx="4441345" cy="3717576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Challenges</a:t>
            </a:r>
            <a:endParaRPr lang="en-US" sz="1600" dirty="0"/>
          </a:p>
          <a:p>
            <a:pPr lvl="1"/>
            <a:r>
              <a:rPr lang="en-US" sz="1600" dirty="0"/>
              <a:t>Mixed-integer decisions</a:t>
            </a:r>
          </a:p>
          <a:p>
            <a:pPr lvl="1"/>
            <a:r>
              <a:rPr lang="en-US" sz="1600" dirty="0"/>
              <a:t>Vanishing and exploding gradients</a:t>
            </a:r>
          </a:p>
          <a:p>
            <a:pPr lvl="1"/>
            <a:r>
              <a:rPr lang="en-US" sz="1600" dirty="0"/>
              <a:t>Offline pre-training vs online adaptation</a:t>
            </a:r>
          </a:p>
          <a:p>
            <a:pPr lvl="1"/>
            <a:r>
              <a:rPr lang="en-US" sz="1600" dirty="0"/>
              <a:t>Computational cost of uncertainty quantification and guarantees</a:t>
            </a:r>
          </a:p>
          <a:p>
            <a:r>
              <a:rPr lang="en-US" sz="1600" b="1" dirty="0"/>
              <a:t>Opportunities</a:t>
            </a:r>
          </a:p>
          <a:p>
            <a:pPr lvl="1"/>
            <a:r>
              <a:rPr lang="en-US" sz="1600" dirty="0"/>
              <a:t>Sampling efficiency via active sampling strategies </a:t>
            </a:r>
          </a:p>
          <a:p>
            <a:pPr lvl="1"/>
            <a:r>
              <a:rPr lang="en-US" sz="1600" dirty="0"/>
              <a:t>Control of high-dimensional PDEs</a:t>
            </a:r>
          </a:p>
          <a:p>
            <a:pPr lvl="1"/>
            <a:r>
              <a:rPr lang="en-US" sz="1600" dirty="0"/>
              <a:t>Applications in large-scale safety-critical systems</a:t>
            </a:r>
          </a:p>
          <a:p>
            <a:pPr lvl="1"/>
            <a:r>
              <a:rPr lang="en-US" sz="1600" dirty="0"/>
              <a:t>Development of new software tools</a:t>
            </a:r>
          </a:p>
          <a:p>
            <a:pPr lvl="1"/>
            <a:endParaRPr lang="en-US" sz="1600" dirty="0"/>
          </a:p>
          <a:p>
            <a:pPr lvl="1"/>
            <a:endParaRPr lang="en-US" sz="1267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9665217-A9AC-9BD1-A0F6-6BDC2E955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28"/>
          <a:stretch/>
        </p:blipFill>
        <p:spPr>
          <a:xfrm>
            <a:off x="179613" y="3164455"/>
            <a:ext cx="4332425" cy="188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9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1685D-E4D1-39DB-525D-05EF1DA50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0B878B8-5912-B911-46B0-FC549A09D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37898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Week 11: Project Presentations and Evaluation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5886127-30FF-3C0F-0F94-59802AD2DDC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00594" y="827315"/>
            <a:ext cx="8457656" cy="3669847"/>
          </a:xfrm>
        </p:spPr>
        <p:txBody>
          <a:bodyPr/>
          <a:lstStyle/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Projects cover 50% of the course grade!</a:t>
            </a:r>
          </a:p>
          <a:p>
            <a:pPr marL="68578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progress report 10% - week 8</a:t>
            </a:r>
          </a:p>
          <a:p>
            <a:pPr marL="68578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final report 20% - week 10 </a:t>
            </a:r>
          </a:p>
          <a:p>
            <a:pPr marL="68578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 20% - week 11</a:t>
            </a: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format.</a:t>
            </a:r>
          </a:p>
          <a:p>
            <a:pPr marL="685820" lvl="3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technical report: 4-5 page pdf document including references and figures.</a:t>
            </a:r>
          </a:p>
          <a:p>
            <a:pPr marL="68578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presentation: ppt or pdf slides, 15 min time slot per student in week 11.</a:t>
            </a: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Admissible topics.</a:t>
            </a:r>
          </a:p>
          <a:p>
            <a:pPr marL="685820" lvl="3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 of selected </a:t>
            </a:r>
            <a:r>
              <a:rPr lang="en-US" sz="155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methods 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problems inspired by real-world applications</a:t>
            </a:r>
          </a:p>
          <a:p>
            <a:pPr marL="1028720" lvl="4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L2O for large scale optimization of energy systems.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20" lvl="3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 of new methods tackling some of the open challenges in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endParaRPr lang="en-US" sz="155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20" lvl="4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novel way of utilizing PINNs in differentiable control for PDEs.</a:t>
            </a:r>
          </a:p>
          <a:p>
            <a:pPr marL="685820" lvl="3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 theory supporting sele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cted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methodology</a:t>
            </a:r>
          </a:p>
          <a:p>
            <a:pPr marL="1028720" lvl="4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convergence analysis of feasibility restoration layers in L2O.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85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E0984-996B-A8ED-3DBE-FF0D3210C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4E2404-D558-5B9F-CEE3-4D84C535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5"/>
            <a:ext cx="6549170" cy="776671"/>
          </a:xfrm>
        </p:spPr>
        <p:txBody>
          <a:bodyPr/>
          <a:lstStyle/>
          <a:p>
            <a:r>
              <a:rPr lang="en-US" sz="2000" dirty="0"/>
              <a:t>Challenge 1: Heterogenous Modeling Methods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6DB35E7-67C6-370A-065F-22EE02BF90B1}"/>
              </a:ext>
            </a:extLst>
          </p:cNvPr>
          <p:cNvCxnSpPr>
            <a:cxnSpLocks/>
          </p:cNvCxnSpPr>
          <p:nvPr/>
        </p:nvCxnSpPr>
        <p:spPr>
          <a:xfrm>
            <a:off x="2000250" y="3647736"/>
            <a:ext cx="5455434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374546-6D95-B6E8-7039-9A745C60B988}"/>
              </a:ext>
            </a:extLst>
          </p:cNvPr>
          <p:cNvSpPr txBox="1"/>
          <p:nvPr/>
        </p:nvSpPr>
        <p:spPr>
          <a:xfrm>
            <a:off x="6568305" y="3762444"/>
            <a:ext cx="154092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Data-driven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BB6694-8F68-2F7F-2AC5-3DAAB55C3C2A}"/>
              </a:ext>
            </a:extLst>
          </p:cNvPr>
          <p:cNvSpPr txBox="1"/>
          <p:nvPr/>
        </p:nvSpPr>
        <p:spPr>
          <a:xfrm>
            <a:off x="1921302" y="3777415"/>
            <a:ext cx="151096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dirty="0"/>
              <a:t>Physics-based</a:t>
            </a:r>
          </a:p>
        </p:txBody>
      </p:sp>
      <p:pic>
        <p:nvPicPr>
          <p:cNvPr id="39" name="Picture 2" descr="A Comprehensive Modeling and Simulation of Power Quality Disturbances Using  MATLAB/SIMULINK | IntechOpen">
            <a:extLst>
              <a:ext uri="{FF2B5EF4-FFF2-40B4-BE49-F238E27FC236}">
                <a16:creationId xmlns:a16="http://schemas.microsoft.com/office/drawing/2014/main" id="{7B28F9DA-652D-1F17-B41D-3C3848013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95" y="1364029"/>
            <a:ext cx="2549613" cy="164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B56DD1-1FD7-E9BA-421B-F457022E53C9}"/>
              </a:ext>
            </a:extLst>
          </p:cNvPr>
          <p:cNvSpPr txBox="1"/>
          <p:nvPr/>
        </p:nvSpPr>
        <p:spPr>
          <a:xfrm>
            <a:off x="2000250" y="4338803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A04742-E922-BBDC-96B2-AFAFBC54BCB5}"/>
              </a:ext>
            </a:extLst>
          </p:cNvPr>
          <p:cNvSpPr txBox="1"/>
          <p:nvPr/>
        </p:nvSpPr>
        <p:spPr>
          <a:xfrm>
            <a:off x="5938448" y="4336752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7176" name="Picture 8" descr="What's a Deep Neural Network? Deep Nets Explained – BMC Software | Blogs">
            <a:extLst>
              <a:ext uri="{FF2B5EF4-FFF2-40B4-BE49-F238E27FC236}">
                <a16:creationId xmlns:a16="http://schemas.microsoft.com/office/drawing/2014/main" id="{536A3566-07B7-2911-5541-868D06E54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49" y="1581425"/>
            <a:ext cx="2528850" cy="124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State-space representation - Wikipedia">
            <a:extLst>
              <a:ext uri="{FF2B5EF4-FFF2-40B4-BE49-F238E27FC236}">
                <a16:creationId xmlns:a16="http://schemas.microsoft.com/office/drawing/2014/main" id="{3EDBEC88-7B89-0B22-246A-4B6563CBD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127" y="1494627"/>
            <a:ext cx="2819065" cy="151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F64F725-D7C0-739F-E9F5-65D95D7E8B79}"/>
              </a:ext>
            </a:extLst>
          </p:cNvPr>
          <p:cNvSpPr txBox="1"/>
          <p:nvPr/>
        </p:nvSpPr>
        <p:spPr>
          <a:xfrm>
            <a:off x="1068987" y="3167124"/>
            <a:ext cx="258076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b="1" dirty="0"/>
              <a:t>White-box models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ED2088F-F661-CA0F-E76C-FD9DAD1302EC}"/>
              </a:ext>
            </a:extLst>
          </p:cNvPr>
          <p:cNvSpPr txBox="1"/>
          <p:nvPr/>
        </p:nvSpPr>
        <p:spPr>
          <a:xfrm>
            <a:off x="3963812" y="3167124"/>
            <a:ext cx="201325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b="1" dirty="0"/>
              <a:t>Gray-box models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16E69D-ADFF-9ED6-8DF0-23084F86BFB8}"/>
              </a:ext>
            </a:extLst>
          </p:cNvPr>
          <p:cNvSpPr txBox="1"/>
          <p:nvPr/>
        </p:nvSpPr>
        <p:spPr>
          <a:xfrm>
            <a:off x="6669429" y="3167124"/>
            <a:ext cx="258076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b="1" dirty="0"/>
              <a:t>Black-box models</a:t>
            </a:r>
          </a:p>
        </p:txBody>
      </p:sp>
    </p:spTree>
    <p:extLst>
      <p:ext uri="{BB962C8B-B14F-4D97-AF65-F5344CB8AC3E}">
        <p14:creationId xmlns:p14="http://schemas.microsoft.com/office/powerpoint/2010/main" val="362521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5"/>
            <a:ext cx="6579704" cy="781129"/>
          </a:xfrm>
        </p:spPr>
        <p:txBody>
          <a:bodyPr>
            <a:normAutofit/>
          </a:bodyPr>
          <a:lstStyle/>
          <a:p>
            <a:r>
              <a:rPr lang="en-US" sz="2000" dirty="0"/>
              <a:t>Challenge 2: Heterogenous Solution Methods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483269" y="1147313"/>
            <a:ext cx="2239716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Constrained Optimization</a:t>
            </a:r>
            <a:endParaRPr lang="en-US" sz="125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2679919" y="1147313"/>
            <a:ext cx="1941558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Differential Equations</a:t>
            </a:r>
            <a:endParaRPr lang="en-US" sz="125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4817757" y="1147313"/>
            <a:ext cx="1822935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Supervised Learning</a:t>
            </a:r>
            <a:endParaRPr lang="en-US" sz="1250" b="1" dirty="0"/>
          </a:p>
        </p:txBody>
      </p:sp>
      <p:pic>
        <p:nvPicPr>
          <p:cNvPr id="9" name="Picture 8" descr="Schematic&#10;&#10;Description automatically generated">
            <a:extLst>
              <a:ext uri="{FF2B5EF4-FFF2-40B4-BE49-F238E27FC236}">
                <a16:creationId xmlns:a16="http://schemas.microsoft.com/office/drawing/2014/main" id="{2912BC18-BED9-4344-9706-56E7489D5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79" y="2302062"/>
            <a:ext cx="1508465" cy="1237793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816381D-38A6-42DA-8F69-248491603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41" y="1534179"/>
            <a:ext cx="1568616" cy="807640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ACCAA0A-72BE-480A-8D95-FCEBE30CF5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52"/>
          <a:stretch/>
        </p:blipFill>
        <p:spPr>
          <a:xfrm>
            <a:off x="4845237" y="1489498"/>
            <a:ext cx="1749121" cy="61556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71E406-E756-4592-AA6A-57E25D90587B}"/>
              </a:ext>
            </a:extLst>
          </p:cNvPr>
          <p:cNvSpPr/>
          <p:nvPr/>
        </p:nvSpPr>
        <p:spPr>
          <a:xfrm>
            <a:off x="725941" y="3602613"/>
            <a:ext cx="1987506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objective function and constraints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458B2-0D42-4243-B642-7ADD4DEB12DC}"/>
              </a:ext>
            </a:extLst>
          </p:cNvPr>
          <p:cNvSpPr/>
          <p:nvPr/>
        </p:nvSpPr>
        <p:spPr>
          <a:xfrm>
            <a:off x="2702924" y="3612348"/>
            <a:ext cx="206021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the physics to be modeled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71C41C-D734-4814-AD1A-920E3784229E}"/>
              </a:ext>
            </a:extLst>
          </p:cNvPr>
          <p:cNvSpPr/>
          <p:nvPr/>
        </p:nvSpPr>
        <p:spPr>
          <a:xfrm>
            <a:off x="4770474" y="3600971"/>
            <a:ext cx="193843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large labeled datasets</a:t>
            </a:r>
          </a:p>
        </p:txBody>
      </p:sp>
      <p:pic>
        <p:nvPicPr>
          <p:cNvPr id="20" name="Picture 4" descr="Machine Learning Regression 101: A Beginner's Guide | Springboard Blog">
            <a:extLst>
              <a:ext uri="{FF2B5EF4-FFF2-40B4-BE49-F238E27FC236}">
                <a16:creationId xmlns:a16="http://schemas.microsoft.com/office/drawing/2014/main" id="{B57C9812-F159-4DB8-88D2-6B2B841FE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136" y="2426680"/>
            <a:ext cx="2016071" cy="100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6781625" y="1149601"/>
            <a:ext cx="2124299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Reinforcement Learning</a:t>
            </a:r>
            <a:endParaRPr lang="en-US" sz="1250" b="1" dirty="0"/>
          </a:p>
        </p:txBody>
      </p:sp>
      <p:pic>
        <p:nvPicPr>
          <p:cNvPr id="3074" name="Picture 2" descr="PDF] REINFORCEMENT LEARNING AND OPTIMAL ADAPTIVE CONTROL | Semantic Scholar">
            <a:extLst>
              <a:ext uri="{FF2B5EF4-FFF2-40B4-BE49-F238E27FC236}">
                <a16:creationId xmlns:a16="http://schemas.microsoft.com/office/drawing/2014/main" id="{9DD5CF03-C06F-09D7-0865-7A9B02107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 bwMode="auto">
          <a:xfrm>
            <a:off x="6908623" y="2310114"/>
            <a:ext cx="2016642" cy="101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BED949E-E385-D0AE-DD77-EEAFBB982B60}"/>
              </a:ext>
            </a:extLst>
          </p:cNvPr>
          <p:cNvSpPr/>
          <p:nvPr/>
        </p:nvSpPr>
        <p:spPr>
          <a:xfrm>
            <a:off x="6779208" y="3609008"/>
            <a:ext cx="202065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environment model to sample</a:t>
            </a:r>
          </a:p>
          <a:p>
            <a:pPr algn="ctr"/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D390B2-E400-83DE-D6CA-0C56A04054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793" y="1412449"/>
            <a:ext cx="1468910" cy="8635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3BB6C-3293-BA96-90CD-BD12F8A75657}"/>
              </a:ext>
            </a:extLst>
          </p:cNvPr>
          <p:cNvSpPr txBox="1"/>
          <p:nvPr/>
        </p:nvSpPr>
        <p:spPr>
          <a:xfrm>
            <a:off x="2000250" y="4338803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F7A67-7270-9B96-CDC8-52B5936FFD82}"/>
              </a:ext>
            </a:extLst>
          </p:cNvPr>
          <p:cNvSpPr txBox="1"/>
          <p:nvPr/>
        </p:nvSpPr>
        <p:spPr>
          <a:xfrm>
            <a:off x="5938448" y="4336752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E27C51-0D6A-CD71-D035-A342F38C3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424" y="2219876"/>
            <a:ext cx="1627953" cy="127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447459-3CEF-2D36-D754-AE44076CF3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1335" y="1600799"/>
            <a:ext cx="839389" cy="40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0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335"/>
            <a:ext cx="6400800" cy="781129"/>
          </a:xfrm>
        </p:spPr>
        <p:txBody>
          <a:bodyPr>
            <a:normAutofit/>
          </a:bodyPr>
          <a:lstStyle/>
          <a:p>
            <a:r>
              <a:rPr lang="en-US" sz="2000" dirty="0"/>
              <a:t>Challenge 3: Heterogenous Solution Tools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480212" y="1147313"/>
            <a:ext cx="2239716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Constrained Optimization</a:t>
            </a:r>
            <a:endParaRPr lang="en-US" sz="125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2691103" y="1147313"/>
            <a:ext cx="1941558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Differential Equations</a:t>
            </a:r>
            <a:endParaRPr lang="en-US" sz="125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4817756" y="1147313"/>
            <a:ext cx="1822935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Supervised Learning</a:t>
            </a:r>
            <a:endParaRPr lang="en-US" sz="125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6781625" y="1149601"/>
            <a:ext cx="2124299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Reinforcement Learning</a:t>
            </a:r>
            <a:endParaRPr lang="en-US" sz="1250" b="1" dirty="0"/>
          </a:p>
        </p:txBody>
      </p:sp>
      <p:pic>
        <p:nvPicPr>
          <p:cNvPr id="23" name="Picture 22" descr="PyTorch v1.0 release: Tensors and Dynamic neural networks in Python">
            <a:extLst>
              <a:ext uri="{FF2B5EF4-FFF2-40B4-BE49-F238E27FC236}">
                <a16:creationId xmlns:a16="http://schemas.microsoft.com/office/drawing/2014/main" id="{D1693749-655A-4756-B691-583CE4F3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663" y="1616697"/>
            <a:ext cx="2253089" cy="45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asADi">
            <a:extLst>
              <a:ext uri="{FF2B5EF4-FFF2-40B4-BE49-F238E27FC236}">
                <a16:creationId xmlns:a16="http://schemas.microsoft.com/office/drawing/2014/main" id="{BB674C1E-AC12-4BAD-A8D9-ADA0580E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29" y="3660014"/>
            <a:ext cx="1469364" cy="33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VXPY · GitHub">
            <a:extLst>
              <a:ext uri="{FF2B5EF4-FFF2-40B4-BE49-F238E27FC236}">
                <a16:creationId xmlns:a16="http://schemas.microsoft.com/office/drawing/2014/main" id="{3F4D6CBD-A4EC-4721-B6EE-08390C379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1" b="31539"/>
          <a:stretch/>
        </p:blipFill>
        <p:spPr bwMode="auto">
          <a:xfrm>
            <a:off x="937293" y="3163023"/>
            <a:ext cx="1412896" cy="34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EF5EB2AC-AFB0-4C33-ABB2-F5DBC4AC3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b="22719"/>
          <a:stretch/>
        </p:blipFill>
        <p:spPr bwMode="auto">
          <a:xfrm>
            <a:off x="5403447" y="2307875"/>
            <a:ext cx="2771775" cy="50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FluxML/Flux.jl: Relax! Flux is the ML library that doesn't make  you tensor">
            <a:extLst>
              <a:ext uri="{FF2B5EF4-FFF2-40B4-BE49-F238E27FC236}">
                <a16:creationId xmlns:a16="http://schemas.microsoft.com/office/drawing/2014/main" id="{63E5CA57-E8D0-451E-A69E-16356E658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587" y="2955780"/>
            <a:ext cx="1523494" cy="51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03ECB68E-1D53-4BF0-9BBF-56F3BCE7D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20186" r="10115" b="18012"/>
          <a:stretch/>
        </p:blipFill>
        <p:spPr bwMode="auto">
          <a:xfrm>
            <a:off x="6845052" y="3700939"/>
            <a:ext cx="1828430" cy="80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7C88E4AB-E22E-45CD-BA62-15080AE5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79" y="1979343"/>
            <a:ext cx="1349926" cy="48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omo">
            <a:extLst>
              <a:ext uri="{FF2B5EF4-FFF2-40B4-BE49-F238E27FC236}">
                <a16:creationId xmlns:a16="http://schemas.microsoft.com/office/drawing/2014/main" id="{7B937157-D1F0-4CDD-BE50-5EAAA0271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34" y="1432465"/>
            <a:ext cx="1425178" cy="45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urobi Cloud - Gurobi Optimization">
            <a:extLst>
              <a:ext uri="{FF2B5EF4-FFF2-40B4-BE49-F238E27FC236}">
                <a16:creationId xmlns:a16="http://schemas.microsoft.com/office/drawing/2014/main" id="{E03129C9-07FE-4A48-B608-EDF94F56E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855779" y="4037888"/>
            <a:ext cx="1536023" cy="42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ekko (optimization software) - Wikipedia">
            <a:extLst>
              <a:ext uri="{FF2B5EF4-FFF2-40B4-BE49-F238E27FC236}">
                <a16:creationId xmlns:a16="http://schemas.microsoft.com/office/drawing/2014/main" id="{252724DD-F606-401B-90DF-C40D60EF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88" y="2585479"/>
            <a:ext cx="1448908" cy="45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24BC444C-58D4-40F3-86C6-AC082A97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228" y="3737506"/>
            <a:ext cx="1196246" cy="69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MATLAB Logo and symbol, meaning, history, PNG, brand">
            <a:extLst>
              <a:ext uri="{FF2B5EF4-FFF2-40B4-BE49-F238E27FC236}">
                <a16:creationId xmlns:a16="http://schemas.microsoft.com/office/drawing/2014/main" id="{32188931-E2C3-309E-13BE-66ACCB130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2" b="26478"/>
          <a:stretch/>
        </p:blipFill>
        <p:spPr bwMode="auto">
          <a:xfrm>
            <a:off x="2715616" y="2169261"/>
            <a:ext cx="1736416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iPy and NumPy - Full Stack Python">
            <a:extLst>
              <a:ext uri="{FF2B5EF4-FFF2-40B4-BE49-F238E27FC236}">
                <a16:creationId xmlns:a16="http://schemas.microsoft.com/office/drawing/2014/main" id="{FF2F5F11-187D-132E-2D12-480492A87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269" y="3233194"/>
            <a:ext cx="1161537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ETSc 3.18 — PETSc 3.18.5 documentation">
            <a:extLst>
              <a:ext uri="{FF2B5EF4-FFF2-40B4-BE49-F238E27FC236}">
                <a16:creationId xmlns:a16="http://schemas.microsoft.com/office/drawing/2014/main" id="{1D7EC4D1-7E15-7FC0-31E4-193082599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471" y="2700932"/>
            <a:ext cx="2534166" cy="43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202ACD-0906-8426-E8B7-42B74D1833B7}"/>
              </a:ext>
            </a:extLst>
          </p:cNvPr>
          <p:cNvSpPr txBox="1"/>
          <p:nvPr/>
        </p:nvSpPr>
        <p:spPr>
          <a:xfrm>
            <a:off x="2000250" y="4595318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7915D0-264E-3409-95FE-6B390FC992CC}"/>
              </a:ext>
            </a:extLst>
          </p:cNvPr>
          <p:cNvSpPr txBox="1"/>
          <p:nvPr/>
        </p:nvSpPr>
        <p:spPr>
          <a:xfrm>
            <a:off x="5968350" y="4595317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DDFB033-3A09-EA69-594B-6747D8611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049" y="1618115"/>
            <a:ext cx="1425178" cy="46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ymola and Modelica Explained - Claytex">
            <a:extLst>
              <a:ext uri="{FF2B5EF4-FFF2-40B4-BE49-F238E27FC236}">
                <a16:creationId xmlns:a16="http://schemas.microsoft.com/office/drawing/2014/main" id="{6C8C9C89-72F4-9261-81FB-8F862560C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576" y="3733307"/>
            <a:ext cx="1684365" cy="83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28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4037F5-4F7A-0E85-1B22-90F79AD4B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A2D668-BF2D-08EE-ACBB-85FF98C45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2708" y="169333"/>
            <a:ext cx="7325541" cy="492518"/>
          </a:xfrm>
        </p:spPr>
        <p:txBody>
          <a:bodyPr/>
          <a:lstStyle/>
          <a:p>
            <a:r>
              <a:rPr lang="en-US" sz="2000" dirty="0"/>
              <a:t>Automatic Differentiation (AD) in Machine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2CAD33-C907-8081-A032-284C3A67EFFF}"/>
              </a:ext>
            </a:extLst>
          </p:cNvPr>
          <p:cNvSpPr txBox="1"/>
          <p:nvPr/>
        </p:nvSpPr>
        <p:spPr>
          <a:xfrm>
            <a:off x="892003" y="4829467"/>
            <a:ext cx="7672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/>
              <a:t>Baydin</a:t>
            </a:r>
            <a:r>
              <a:rPr lang="en-US" sz="1000" dirty="0"/>
              <a:t>, </a:t>
            </a:r>
            <a:r>
              <a:rPr lang="en-US" sz="1000" dirty="0" err="1"/>
              <a:t>Atilim</a:t>
            </a:r>
            <a:r>
              <a:rPr lang="en-US" sz="1000" dirty="0"/>
              <a:t> </a:t>
            </a:r>
            <a:r>
              <a:rPr lang="en-US" sz="1000" dirty="0" err="1"/>
              <a:t>Gunes</a:t>
            </a:r>
            <a:r>
              <a:rPr lang="en-US" sz="1000" dirty="0"/>
              <a:t> et al. Automatic differentiation in machine learning: a survey. Journal of Machine Learning Research, 2015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E39DAD-55FF-859D-E30B-7E712AF09CCB}"/>
              </a:ext>
            </a:extLst>
          </p:cNvPr>
          <p:cNvSpPr txBox="1"/>
          <p:nvPr/>
        </p:nvSpPr>
        <p:spPr>
          <a:xfrm>
            <a:off x="4908904" y="4512867"/>
            <a:ext cx="17737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Animation source: </a:t>
            </a:r>
            <a:r>
              <a:rPr lang="en-US" sz="1000" dirty="0" err="1"/>
              <a:t>wikipedia</a:t>
            </a:r>
            <a:endParaRPr lang="en-US" sz="1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211521-D8E0-27A5-0CEA-5A108C4A01B2}"/>
              </a:ext>
            </a:extLst>
          </p:cNvPr>
          <p:cNvSpPr/>
          <p:nvPr/>
        </p:nvSpPr>
        <p:spPr>
          <a:xfrm>
            <a:off x="4223713" y="1603677"/>
            <a:ext cx="31440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Gradient Descent Algorithm</a:t>
            </a:r>
            <a:endParaRPr lang="en-US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EF6178C-6AAA-EF9E-38A2-BBE0C32FB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" y="2000586"/>
            <a:ext cx="4735688" cy="257068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DE2D976-AF3D-05B7-CE6E-2F7327308968}"/>
              </a:ext>
            </a:extLst>
          </p:cNvPr>
          <p:cNvSpPr/>
          <p:nvPr/>
        </p:nvSpPr>
        <p:spPr>
          <a:xfrm>
            <a:off x="892003" y="1603678"/>
            <a:ext cx="23233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cs typeface="Arial"/>
              </a:rPr>
              <a:t>Backpropagation Algorithm</a:t>
            </a:r>
            <a:endParaRPr lang="en-US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2C2339-D31C-1ECF-94F7-820C06448928}"/>
              </a:ext>
            </a:extLst>
          </p:cNvPr>
          <p:cNvSpPr/>
          <p:nvPr/>
        </p:nvSpPr>
        <p:spPr>
          <a:xfrm>
            <a:off x="1009281" y="852957"/>
            <a:ext cx="683792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cs typeface="Arial"/>
              </a:rPr>
              <a:t>AD enables efficient and accurate gradient computation, which is fundamental for training complex ML models using GPUs.</a:t>
            </a:r>
            <a:endParaRPr lang="en-US" sz="1500" b="1" dirty="0"/>
          </a:p>
        </p:txBody>
      </p:sp>
      <p:pic>
        <p:nvPicPr>
          <p:cNvPr id="2050" name="Picture 2" descr="CUDA - Wikipedia">
            <a:extLst>
              <a:ext uri="{FF2B5EF4-FFF2-40B4-BE49-F238E27FC236}">
                <a16:creationId xmlns:a16="http://schemas.microsoft.com/office/drawing/2014/main" id="{3FA1B368-56A2-1195-7E97-F37767174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031" y="2131590"/>
            <a:ext cx="1739959" cy="105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outdoor object, web, vector graphics&#10;&#10;Description automatically generated">
            <a:extLst>
              <a:ext uri="{FF2B5EF4-FFF2-40B4-BE49-F238E27FC236}">
                <a16:creationId xmlns:a16="http://schemas.microsoft.com/office/drawing/2014/main" id="{21AB1728-2A8C-F0AD-BFFA-EF7EB166E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201" y="2064686"/>
            <a:ext cx="2384081" cy="23840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B282071-81C9-253E-9DBC-FAF2BE2A6573}"/>
              </a:ext>
            </a:extLst>
          </p:cNvPr>
          <p:cNvSpPr/>
          <p:nvPr/>
        </p:nvSpPr>
        <p:spPr>
          <a:xfrm>
            <a:off x="7208556" y="1598061"/>
            <a:ext cx="19023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SW and HW Innovations</a:t>
            </a:r>
            <a:endParaRPr lang="en-US" sz="1400" dirty="0"/>
          </a:p>
        </p:txBody>
      </p:sp>
      <p:sp>
        <p:nvSpPr>
          <p:cNvPr id="9" name="AutoShape 6" descr="NVIDIA A100 GPU ">
            <a:extLst>
              <a:ext uri="{FF2B5EF4-FFF2-40B4-BE49-F238E27FC236}">
                <a16:creationId xmlns:a16="http://schemas.microsoft.com/office/drawing/2014/main" id="{1719C0B7-B4BD-7E4A-05D3-8D457D0880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Introducing NVIDIA HGX A100: The Most Powerful Accelerated Server Platform  for AI and High Performance Computing | NVIDIA Technical Blog">
            <a:extLst>
              <a:ext uri="{FF2B5EF4-FFF2-40B4-BE49-F238E27FC236}">
                <a16:creationId xmlns:a16="http://schemas.microsoft.com/office/drawing/2014/main" id="{DE3ECE81-B543-FF19-F98B-2E3E19CE6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651" y="3259610"/>
            <a:ext cx="2087182" cy="138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45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7F44B1-CBD3-62A4-BBC8-497C0FAC4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CDB1FC-7BF1-0AD2-F81A-F8A049076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154" y="-86699"/>
            <a:ext cx="6858000" cy="819362"/>
          </a:xfrm>
        </p:spPr>
        <p:txBody>
          <a:bodyPr/>
          <a:lstStyle/>
          <a:p>
            <a:r>
              <a:rPr lang="en-US" sz="2000" dirty="0"/>
              <a:t>Scientific Machine Learning (</a:t>
            </a:r>
            <a:r>
              <a:rPr lang="en-US" sz="2000" dirty="0" err="1"/>
              <a:t>SciML</a:t>
            </a:r>
            <a:r>
              <a:rPr lang="en-US" sz="2000" dirty="0"/>
              <a:t>)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E6A79639-4A1E-948F-7D1D-0325CBC5C23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10790" y="1076182"/>
            <a:ext cx="8233998" cy="3429000"/>
          </a:xfrm>
        </p:spPr>
        <p:txBody>
          <a:bodyPr anchor="t"/>
          <a:lstStyle/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What?</a:t>
            </a:r>
          </a:p>
          <a:p>
            <a:r>
              <a:rPr lang="en-US" sz="1500" dirty="0" err="1"/>
              <a:t>SciML</a:t>
            </a:r>
            <a:r>
              <a:rPr lang="en-US" sz="1500" dirty="0"/>
              <a:t> systematically integrates ML methods with mathematical models and algorithms developed in various scientific and engineering domains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16AD61-FFD6-A3A0-1E55-F480F8405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327" y="1729763"/>
            <a:ext cx="3507884" cy="292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ontent Placeholder 18">
            <a:extLst>
              <a:ext uri="{FF2B5EF4-FFF2-40B4-BE49-F238E27FC236}">
                <a16:creationId xmlns:a16="http://schemas.microsoft.com/office/drawing/2014/main" id="{C9BF1444-DA25-DA3F-F00C-7A3E962AD2E8}"/>
              </a:ext>
            </a:extLst>
          </p:cNvPr>
          <p:cNvSpPr txBox="1">
            <a:spLocks/>
          </p:cNvSpPr>
          <p:nvPr/>
        </p:nvSpPr>
        <p:spPr>
          <a:xfrm>
            <a:off x="410789" y="1882144"/>
            <a:ext cx="4814538" cy="2881999"/>
          </a:xfrm>
          <a:prstGeom prst="rect">
            <a:avLst/>
          </a:prstGeom>
        </p:spPr>
        <p:txBody>
          <a:bodyPr anchor="t"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Why?</a:t>
            </a:r>
          </a:p>
          <a:p>
            <a:r>
              <a:rPr lang="en-US" sz="1500" dirty="0"/>
              <a:t>Scientific applications are governed by fundamental principles and physical constraints</a:t>
            </a:r>
          </a:p>
          <a:p>
            <a:r>
              <a:rPr lang="en-US" sz="1500" dirty="0"/>
              <a:t>Purely data-driven “black box” ML methods cannot satisfy underlying physics</a:t>
            </a:r>
          </a:p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How?</a:t>
            </a:r>
          </a:p>
          <a:p>
            <a:r>
              <a:rPr lang="en-US" sz="1500" dirty="0"/>
              <a:t>Leverage </a:t>
            </a:r>
            <a:r>
              <a:rPr lang="en-US" sz="1500" b="1" dirty="0">
                <a:solidFill>
                  <a:schemeClr val="tx2"/>
                </a:solidFill>
              </a:rPr>
              <a:t>automatic differentiation </a:t>
            </a:r>
            <a:r>
              <a:rPr lang="en-US" sz="1500" dirty="0"/>
              <a:t>used in learning for modeling, optimization, and control</a:t>
            </a:r>
            <a:endParaRPr lang="en-US" sz="1500" b="1" i="1" dirty="0">
              <a:solidFill>
                <a:schemeClr val="tx2"/>
              </a:solidFill>
            </a:endParaRPr>
          </a:p>
          <a:p>
            <a:endParaRPr lang="en-US" sz="15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48A7BB-D008-CDE7-877B-90BF32E17F78}"/>
              </a:ext>
            </a:extLst>
          </p:cNvPr>
          <p:cNvSpPr txBox="1"/>
          <p:nvPr/>
        </p:nvSpPr>
        <p:spPr>
          <a:xfrm>
            <a:off x="6084990" y="4970376"/>
            <a:ext cx="273344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/>
              <a:t>Image source: </a:t>
            </a:r>
            <a:r>
              <a:rPr lang="en-US" sz="750">
                <a:hlinkClick r:id="rId3"/>
              </a:rPr>
              <a:t>https://sciml.wur.nl/reviews/sciml/sciml.html</a:t>
            </a:r>
            <a:endParaRPr lang="en-US" sz="7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14663D-8920-E6E3-128C-FE58E4D28F26}"/>
              </a:ext>
            </a:extLst>
          </p:cNvPr>
          <p:cNvSpPr txBox="1"/>
          <p:nvPr/>
        </p:nvSpPr>
        <p:spPr>
          <a:xfrm>
            <a:off x="671543" y="4406302"/>
            <a:ext cx="459799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25" dirty="0"/>
              <a:t>Karniadakis, G.E., Kevrekidis, I.G., Lu, L. et al. Physics-informed machine learning. Nat Rev Phys 3, 422–440, 2021. </a:t>
            </a:r>
          </a:p>
        </p:txBody>
      </p:sp>
    </p:spTree>
    <p:extLst>
      <p:ext uri="{BB962C8B-B14F-4D97-AF65-F5344CB8AC3E}">
        <p14:creationId xmlns:p14="http://schemas.microsoft.com/office/powerpoint/2010/main" val="142554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6D4B1E-FCA9-4439-9921-0A51154B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B10785-BD49-4DC7-9141-6CCB6345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098" y="169335"/>
            <a:ext cx="7696794" cy="764947"/>
          </a:xfrm>
        </p:spPr>
        <p:txBody>
          <a:bodyPr/>
          <a:lstStyle/>
          <a:p>
            <a:r>
              <a:rPr lang="en-US" sz="2000" dirty="0"/>
              <a:t>Selected Scientific Machine Learning 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66BD4-FB5D-4427-A025-1739ADE6457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13658" y="1107698"/>
            <a:ext cx="8616042" cy="3429001"/>
          </a:xfrm>
        </p:spPr>
        <p:txBody>
          <a:bodyPr/>
          <a:lstStyle/>
          <a:p>
            <a:r>
              <a:rPr lang="en-US" sz="1350" b="1" dirty="0"/>
              <a:t>Differentiable Programming</a:t>
            </a:r>
          </a:p>
          <a:p>
            <a:pPr lvl="1"/>
            <a:r>
              <a:rPr lang="en-US" sz="1200" dirty="0"/>
              <a:t>M. Innes, et al., </a:t>
            </a:r>
            <a:r>
              <a:rPr lang="en-US" sz="1200" i="1" dirty="0"/>
              <a:t>A Differentiable Programming System to Bridge Machine Learning and Scientific Computing, 2019</a:t>
            </a:r>
          </a:p>
          <a:p>
            <a:r>
              <a:rPr lang="en-US" sz="1350" b="1" dirty="0"/>
              <a:t>Learning to Solve (L2S)</a:t>
            </a:r>
          </a:p>
          <a:p>
            <a:pPr lvl="1"/>
            <a:r>
              <a:rPr lang="en-US" sz="1200" dirty="0"/>
              <a:t>M. </a:t>
            </a:r>
            <a:r>
              <a:rPr lang="en-US" sz="1200" dirty="0" err="1"/>
              <a:t>Raissi</a:t>
            </a:r>
            <a:r>
              <a:rPr lang="en-US" sz="1200" dirty="0"/>
              <a:t>, et al., </a:t>
            </a:r>
            <a:r>
              <a:rPr lang="en-US" sz="1200" i="1" dirty="0"/>
              <a:t>Physics-informed neural networks: A deep learning framework for solving forward and inverse problems involving nonlinear partial differential equations, </a:t>
            </a:r>
            <a:r>
              <a:rPr lang="en-US" sz="1200" dirty="0"/>
              <a:t>2019</a:t>
            </a:r>
          </a:p>
          <a:p>
            <a:r>
              <a:rPr lang="en-US" sz="1350" b="1" dirty="0"/>
              <a:t>Learning to Optimize (L2O)</a:t>
            </a:r>
          </a:p>
          <a:p>
            <a:pPr lvl="1"/>
            <a:r>
              <a:rPr lang="en-US" sz="1200" dirty="0"/>
              <a:t>A. Agrawal, et al., </a:t>
            </a:r>
            <a:r>
              <a:rPr lang="en-US" sz="1200" i="1" dirty="0"/>
              <a:t>Differentiable Convex Optimization Layers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P. Donti, et al., </a:t>
            </a:r>
            <a:r>
              <a:rPr lang="en-US" sz="1200" i="1" dirty="0"/>
              <a:t>DC3: A learning method for optimization with hard constraints</a:t>
            </a:r>
            <a:r>
              <a:rPr lang="en-US" sz="1200" dirty="0"/>
              <a:t>, 2021</a:t>
            </a:r>
          </a:p>
          <a:p>
            <a:pPr lvl="1"/>
            <a:r>
              <a:rPr lang="en-US" sz="1200" dirty="0"/>
              <a:t>J. Kotary, et al., </a:t>
            </a:r>
            <a:r>
              <a:rPr lang="en-US" sz="1200" i="1" dirty="0"/>
              <a:t>End-to-End Constrained Optimization Learning: A Survey</a:t>
            </a:r>
            <a:r>
              <a:rPr lang="en-US" sz="1200" dirty="0"/>
              <a:t>, 2021</a:t>
            </a:r>
          </a:p>
          <a:p>
            <a:r>
              <a:rPr lang="en-US" sz="1350" b="1" dirty="0"/>
              <a:t>Learning to Model (L2M)</a:t>
            </a:r>
          </a:p>
          <a:p>
            <a:pPr lvl="1"/>
            <a:r>
              <a:rPr lang="en-US" sz="1200" dirty="0"/>
              <a:t>B. Lusch, et al., </a:t>
            </a:r>
            <a:r>
              <a:rPr lang="en-US" sz="1200" i="1" dirty="0"/>
              <a:t>Deep learning for universal linear embeddings of nonlinear dynamics</a:t>
            </a:r>
            <a:r>
              <a:rPr lang="en-US" sz="1200" dirty="0"/>
              <a:t>, 2018</a:t>
            </a:r>
          </a:p>
          <a:p>
            <a:pPr lvl="1"/>
            <a:r>
              <a:rPr lang="en-US" sz="1200" dirty="0"/>
              <a:t>R. T. Q. Chen, et al., </a:t>
            </a:r>
            <a:r>
              <a:rPr lang="en-US" sz="1200" i="1" dirty="0"/>
              <a:t>Neural Ordinary Differential Equations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C. Rackauckas, et al., </a:t>
            </a:r>
            <a:r>
              <a:rPr lang="en-US" sz="1200" i="1" dirty="0"/>
              <a:t>Universal Differential Equations for Scientific Machine Learning</a:t>
            </a:r>
            <a:r>
              <a:rPr lang="en-US" sz="1200" dirty="0"/>
              <a:t>, 2021 </a:t>
            </a:r>
          </a:p>
          <a:p>
            <a:r>
              <a:rPr lang="en-US" sz="1350" b="1" dirty="0"/>
              <a:t>Learning to Control (L2C)</a:t>
            </a:r>
          </a:p>
          <a:p>
            <a:pPr lvl="1"/>
            <a:r>
              <a:rPr lang="en-US" sz="1200" dirty="0"/>
              <a:t>B. Amos, et al., </a:t>
            </a:r>
            <a:r>
              <a:rPr lang="en-US" sz="1200" i="1" dirty="0"/>
              <a:t>Differentiable MPC for End-to-end Planning and Control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S. East, et al., </a:t>
            </a:r>
            <a:r>
              <a:rPr lang="en-US" sz="1200" i="1" dirty="0"/>
              <a:t>Infinite-Horizon Differentiable Model Predictive Control</a:t>
            </a:r>
            <a:r>
              <a:rPr lang="en-US" sz="1200" dirty="0"/>
              <a:t>, 2020</a:t>
            </a:r>
          </a:p>
          <a:p>
            <a:pPr lvl="1"/>
            <a:r>
              <a:rPr lang="en-US" sz="1200" dirty="0"/>
              <a:t>Y </a:t>
            </a:r>
            <a:r>
              <a:rPr lang="en-US" sz="1200" dirty="0" err="1"/>
              <a:t>Qiao</a:t>
            </a:r>
            <a:r>
              <a:rPr lang="en-US" sz="1200" dirty="0"/>
              <a:t>, et al., </a:t>
            </a:r>
            <a:r>
              <a:rPr lang="en-US" sz="1200" i="1" dirty="0"/>
              <a:t>Scalable Differentiable Physics for Learning and Control</a:t>
            </a:r>
            <a:r>
              <a:rPr lang="en-US" sz="1200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141195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2554BC-9A2F-6A09-DF20-AA6C1F28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F1E5A7-093D-32DC-A5F2-EC09E8B5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537" y="169333"/>
            <a:ext cx="7499712" cy="673123"/>
          </a:xfrm>
        </p:spPr>
        <p:txBody>
          <a:bodyPr/>
          <a:lstStyle/>
          <a:p>
            <a:r>
              <a:rPr lang="en-US" sz="2000" dirty="0"/>
              <a:t>Components of Scientific Machine Learning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BEFA9B1-2C08-42EC-C4C3-C8209A8197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28"/>
          <a:stretch/>
        </p:blipFill>
        <p:spPr>
          <a:xfrm>
            <a:off x="693907" y="1079863"/>
            <a:ext cx="7534396" cy="3277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A95BC9-1C5B-998D-DEC0-58C3C2C95D8A}"/>
              </a:ext>
            </a:extLst>
          </p:cNvPr>
          <p:cNvSpPr txBox="1"/>
          <p:nvPr/>
        </p:nvSpPr>
        <p:spPr>
          <a:xfrm>
            <a:off x="885824" y="4571536"/>
            <a:ext cx="81438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Karniadakis, G.E., Kevrekidis, I.G., Lu, L. et al. Physics-informed machine learning. Nat Rev Phys 3, 2021. </a:t>
            </a:r>
          </a:p>
          <a:p>
            <a:r>
              <a:rPr lang="en-US" sz="1000" dirty="0" err="1"/>
              <a:t>Thiyagalingam</a:t>
            </a:r>
            <a:r>
              <a:rPr lang="en-US" sz="1000" dirty="0"/>
              <a:t>, J., Shankar, M., Fox, G. et al. Scientific machine learning benchmarks. Nature Reviews Physics 4, 413–420, 2022. </a:t>
            </a:r>
          </a:p>
          <a:p>
            <a:r>
              <a:rPr lang="en-US" sz="1000" dirty="0"/>
              <a:t>Nghiem T., Drgona J., et al. Physics-Informed Machine Learning for Modeling and Control of Dynamical Systems, ACC, 2023.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2177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8A04465-0014-4D33-ABA2-D6924F11FEE0}">
  <ds:schemaRefs>
    <ds:schemaRef ds:uri="http://purl.org/dc/elements/1.1/"/>
    <ds:schemaRef ds:uri="http://schemas.microsoft.com/office/2006/documentManagement/types"/>
    <ds:schemaRef ds:uri="168931df-3f45-4445-be76-105235143e52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e3b5c32c-df6c-443f-b08b-73d85d62f2b5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2097</TotalTime>
  <Words>1935</Words>
  <Application>Microsoft Office PowerPoint</Application>
  <PresentationFormat>On-screen Show (16:9)</PresentationFormat>
  <Paragraphs>220</Paragraphs>
  <Slides>23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8" baseType="lpstr">
      <vt:lpstr>Arial</vt:lpstr>
      <vt:lpstr>Calibri</vt:lpstr>
      <vt:lpstr>Consolas</vt:lpstr>
      <vt:lpstr>Courier New</vt:lpstr>
      <vt:lpstr>Roboto</vt:lpstr>
      <vt:lpstr>Source Sans Pro</vt:lpstr>
      <vt:lpstr>Source Serif Pro</vt:lpstr>
      <vt:lpstr>Symbol</vt:lpstr>
      <vt:lpstr>Tahoma</vt:lpstr>
      <vt:lpstr>Times New Roman</vt:lpstr>
      <vt:lpstr>Wingdings</vt:lpstr>
      <vt:lpstr>ヒラギノ角ゴ Pro W3</vt:lpstr>
      <vt:lpstr>EP Presentation Theme - Simple</vt:lpstr>
      <vt:lpstr>1_EP Presentation Theme - Fancy</vt:lpstr>
      <vt:lpstr>2_EP Presentation Theme - Special</vt:lpstr>
      <vt:lpstr>Scientific Machine Learning for Modeling, Optimization, and Control</vt:lpstr>
      <vt:lpstr>Optimizing Complex Energy Systems is Hard</vt:lpstr>
      <vt:lpstr>Challenge 1: Heterogenous Modeling Methods</vt:lpstr>
      <vt:lpstr>Challenge 2: Heterogenous Solution Methods</vt:lpstr>
      <vt:lpstr>Challenge 3: Heterogenous Solution Tools</vt:lpstr>
      <vt:lpstr>Automatic Differentiation (AD) in Machine Learning</vt:lpstr>
      <vt:lpstr>Scientific Machine Learning (SciML)</vt:lpstr>
      <vt:lpstr>Selected Scientific Machine Learning Literature</vt:lpstr>
      <vt:lpstr>Components of Scientific Machine Learning</vt:lpstr>
      <vt:lpstr>Learning to Solve Differential Equations with Physics-Informed Neural Networks (PINNs)</vt:lpstr>
      <vt:lpstr>Learning to Solve Differential Equations with Physics-Informed Neural Networks (PINNs)</vt:lpstr>
      <vt:lpstr>Learning to Optimize (L2O) with Constraints </vt:lpstr>
      <vt:lpstr>Learning to Optimize (L2O) with Constraints </vt:lpstr>
      <vt:lpstr>Learning to Model (L2M) Dynamical Systems </vt:lpstr>
      <vt:lpstr>Learning to Model (L2M) Dynamical Systems </vt:lpstr>
      <vt:lpstr>Learning to Control (L2C) via Differentiable Predictive Control (DPC)</vt:lpstr>
      <vt:lpstr>Learning to Control (L2C) via Differentiable Predictive Control (DPC)</vt:lpstr>
      <vt:lpstr>NeuroMANCER Scientific Machine Learning Library</vt:lpstr>
      <vt:lpstr>NeuroMANCER Scientific Machine Learning Library</vt:lpstr>
      <vt:lpstr>Learning to Control Building Energy System</vt:lpstr>
      <vt:lpstr>Learning to Control Power System</vt:lpstr>
      <vt:lpstr>Summary</vt:lpstr>
      <vt:lpstr>Week 11: Project Presentations and 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54</cp:revision>
  <dcterms:created xsi:type="dcterms:W3CDTF">2024-09-05T00:30:18Z</dcterms:created>
  <dcterms:modified xsi:type="dcterms:W3CDTF">2025-08-15T17:03:54Z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